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2" r:id="rId1"/>
    <p:sldMasterId id="2147484219" r:id="rId2"/>
  </p:sldMasterIdLst>
  <p:notesMasterIdLst>
    <p:notesMasterId r:id="rId51"/>
  </p:notesMasterIdLst>
  <p:handoutMasterIdLst>
    <p:handoutMasterId r:id="rId52"/>
  </p:handoutMasterIdLst>
  <p:sldIdLst>
    <p:sldId id="317" r:id="rId3"/>
    <p:sldId id="384" r:id="rId4"/>
    <p:sldId id="531" r:id="rId5"/>
    <p:sldId id="532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1" r:id="rId28"/>
    <p:sldId id="512" r:id="rId29"/>
    <p:sldId id="513" r:id="rId30"/>
    <p:sldId id="514" r:id="rId31"/>
    <p:sldId id="515" r:id="rId32"/>
    <p:sldId id="533" r:id="rId33"/>
    <p:sldId id="517" r:id="rId34"/>
    <p:sldId id="518" r:id="rId35"/>
    <p:sldId id="519" r:id="rId36"/>
    <p:sldId id="520" r:id="rId37"/>
    <p:sldId id="521" r:id="rId38"/>
    <p:sldId id="534" r:id="rId39"/>
    <p:sldId id="535" r:id="rId40"/>
    <p:sldId id="524" r:id="rId41"/>
    <p:sldId id="525" r:id="rId42"/>
    <p:sldId id="536" r:id="rId43"/>
    <p:sldId id="526" r:id="rId44"/>
    <p:sldId id="537" r:id="rId45"/>
    <p:sldId id="527" r:id="rId46"/>
    <p:sldId id="528" r:id="rId47"/>
    <p:sldId id="529" r:id="rId48"/>
    <p:sldId id="530" r:id="rId49"/>
    <p:sldId id="53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 Ja Yeom" initials="SJY" lastIdx="1" clrIdx="0">
    <p:extLst>
      <p:ext uri="{19B8F6BF-5375-455C-9EA6-DF929625EA0E}">
        <p15:presenceInfo xmlns:p15="http://schemas.microsoft.com/office/powerpoint/2012/main" userId="936995bc-9852-42b9-ada8-8da03cffe5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0E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1"/>
    <p:restoredTop sz="64639" autoAdjust="0"/>
  </p:normalViewPr>
  <p:slideViewPr>
    <p:cSldViewPr snapToGrid="0" snapToObjects="1">
      <p:cViewPr varScale="1">
        <p:scale>
          <a:sx n="87" d="100"/>
          <a:sy n="87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D283C-DE37-6F4C-BF0F-BED1216340AF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1257F-F465-014D-9568-D0F86ECB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6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36E82-B77E-8E40-B1FA-A4F22FFDEC61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06D52-AE12-B74E-B5E1-3ED9C62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35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3B4AB-A930-754A-A2C0-B457A05F41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2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65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2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75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/>
              <a:t> </a:t>
            </a:r>
            <a:endParaRPr lang="en-A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5CBD-FC4B-2544-9524-64B077E8FD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14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62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52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4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DFE19-785B-A345-845C-D8AFE79C0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20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AU" baseline="0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1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baseline="0" dirty="0"/>
              <a:t> </a:t>
            </a:r>
          </a:p>
          <a:p>
            <a:endParaRPr lang="en-US" strike="sngStrike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35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4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9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75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42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3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53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26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77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64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87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8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05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03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4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3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6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31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71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8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4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 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7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2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7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2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0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6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88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0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6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50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98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70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8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4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34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4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93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1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92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4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6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4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function.crypt.ph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Web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9FFB5-F743-6546-A81D-A6AE898C99AC}"/>
              </a:ext>
            </a:extLst>
          </p:cNvPr>
          <p:cNvSpPr txBox="1"/>
          <p:nvPr/>
        </p:nvSpPr>
        <p:spPr>
          <a:xfrm>
            <a:off x="5261995" y="572135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Soonja.Yeom@utas.edu.au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A792C-C2D0-6545-9223-C6BBE15E53E0}"/>
              </a:ext>
            </a:extLst>
          </p:cNvPr>
          <p:cNvSpPr txBox="1"/>
          <p:nvPr/>
        </p:nvSpPr>
        <p:spPr>
          <a:xfrm>
            <a:off x="5234743" y="545413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Amanda.Lunt@utas.edu.au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C1C92B-F6A4-DF4A-8286-583BF2063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8E20398-4D8F-6C47-9CB8-F7A81A656751}"/>
              </a:ext>
            </a:extLst>
          </p:cNvPr>
          <p:cNvSpPr txBox="1">
            <a:spLocks/>
          </p:cNvSpPr>
          <p:nvPr/>
        </p:nvSpPr>
        <p:spPr>
          <a:xfrm>
            <a:off x="892228" y="4789100"/>
            <a:ext cx="5917679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 5.	Server-side Scripting </a:t>
            </a:r>
          </a:p>
          <a:p>
            <a:r>
              <a:rPr lang="en-US" dirty="0"/>
              <a:t>			PHP &amp; </a:t>
            </a:r>
            <a:r>
              <a:rPr lang="en-US" dirty="0" err="1"/>
              <a:t>mysql</a:t>
            </a:r>
            <a:r>
              <a:rPr lang="en-US" dirty="0"/>
              <a:t> – shopping mall example</a:t>
            </a:r>
          </a:p>
        </p:txBody>
      </p:sp>
    </p:spTree>
    <p:extLst>
      <p:ext uri="{BB962C8B-B14F-4D97-AF65-F5344CB8AC3E}">
        <p14:creationId xmlns:p14="http://schemas.microsoft.com/office/powerpoint/2010/main" val="41359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Last lecture</a:t>
            </a:r>
            <a:endParaRPr lang="en-US" sz="40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143000" y="2143076"/>
            <a:ext cx="6858000" cy="3810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HTML– PHP – Database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Connecting to MySQL &amp; phpMyAdmin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Commands for Databases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Index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Projection &amp; Selection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 Multiple tables: Primary key &amp; Foreign key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 Connecting PHP to MySQL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1C882-9528-A643-8CED-38D8E3F8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1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SQL Query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Dealing with errors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Storing data in securely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AU" dirty="0">
                <a:cs typeface="Courier New"/>
              </a:rPr>
              <a:t>Online shopping mall Process</a:t>
            </a:r>
            <a:endParaRPr lang="en-US" dirty="0">
              <a:cs typeface="Courier New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cs typeface="Courier New"/>
              </a:rPr>
              <a:t>State Management (</a:t>
            </a:r>
            <a:r>
              <a:rPr lang="en-US" dirty="0">
                <a:solidFill>
                  <a:schemeClr val="tx1"/>
                </a:solidFill>
                <a:cs typeface="Courier New"/>
              </a:rPr>
              <a:t>next week)</a:t>
            </a:r>
            <a:endParaRPr lang="en-AU" dirty="0">
              <a:solidFill>
                <a:schemeClr val="tx1"/>
              </a:solidFill>
              <a:cs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65C9-7FB0-A445-A174-3ECB7928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6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SQL: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82148"/>
            <a:ext cx="7610476" cy="3670767"/>
          </a:xfrm>
        </p:spPr>
        <p:txBody>
          <a:bodyPr/>
          <a:lstStyle/>
          <a:p>
            <a:r>
              <a:rPr lang="en-AU" dirty="0">
                <a:cs typeface="Courier New"/>
              </a:rPr>
              <a:t>Comparison operators for </a:t>
            </a:r>
            <a:r>
              <a:rPr lang="en-AU" dirty="0">
                <a:latin typeface="Courier New"/>
                <a:cs typeface="Courier New"/>
              </a:rPr>
              <a:t>WHERE</a:t>
            </a:r>
            <a:r>
              <a:rPr lang="en-AU" dirty="0">
                <a:cs typeface="Courier New"/>
              </a:rPr>
              <a:t> clauses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14424" y="2880388"/>
          <a:ext cx="7086600" cy="367705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92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cs typeface="Courier New"/>
                        </a:rPr>
                        <a:t>customerid</a:t>
                      </a:r>
                      <a:r>
                        <a:rPr lang="en-US" sz="1600" dirty="0">
                          <a:latin typeface="Courier New"/>
                          <a:cs typeface="Courier New"/>
                        </a:rPr>
                        <a:t>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Tests whether two values are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3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amount &gt;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Tests whether one value is greater than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3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/>
                          <a:cs typeface="Courier New"/>
                        </a:rPr>
                        <a:t>amount &lt;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Tests whether one value is less than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3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/>
                          <a:cs typeface="Courier New"/>
                        </a:rPr>
                        <a:t>amount &gt;=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Tests whether one value is greater than or equal to another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3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/>
                          <a:cs typeface="Courier New"/>
                        </a:rPr>
                        <a:t>amount &lt;=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Tests whether one value is less than or equal to another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!= or &lt;&gt;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/>
                          <a:cs typeface="Courier New"/>
                        </a:rPr>
                        <a:t>quantity !=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Tests whether two values are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cs typeface="Courier New"/>
                        </a:rPr>
                        <a:t>IS 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latin typeface="Courier New"/>
                          <a:cs typeface="Courier New"/>
                        </a:rPr>
                        <a:t>ID is not null</a:t>
                      </a:r>
                      <a:endParaRPr lang="en-US" sz="16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Tests whether a field contains</a:t>
                      </a:r>
                      <a:r>
                        <a:rPr lang="en-US" sz="1400" baseline="0" dirty="0"/>
                        <a:t> a value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9116B33-1C2A-764A-B96B-137BA3EF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9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66800" y="2514600"/>
          <a:ext cx="7086600" cy="4282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AVG(column)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the average value of a numeric column.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9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COUNT(column)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the number of rows that matches a specified criteria.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MIN(column)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the smallest value of the selected column.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MAX(column)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the largest value of the selected column.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SUM(column)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the total sum of a numeric column.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GROUP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 used in conjunction with the aggregate functions to group the result-set by one or more columns.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HAVING </a:t>
                      </a:r>
                      <a:r>
                        <a:rPr lang="en-US" sz="1400" dirty="0" err="1">
                          <a:latin typeface="Courier New"/>
                          <a:cs typeface="Courier New"/>
                        </a:rPr>
                        <a:t>aggregate_function</a:t>
                      </a:r>
                      <a:r>
                        <a:rPr lang="en-US" sz="1400" dirty="0">
                          <a:latin typeface="Courier New"/>
                          <a:cs typeface="Courier New"/>
                        </a:rPr>
                        <a:t> (column) operator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HAVING clause was added to SQL because the WHERE keyword could not be used with aggregate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</a:t>
            </a:r>
            <a:r>
              <a:rPr lang="en-AU" dirty="0">
                <a:cs typeface="Courier New"/>
              </a:rPr>
              <a:t> Aggregate Functions</a:t>
            </a:r>
            <a:endParaRPr 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990600" y="1992164"/>
            <a:ext cx="6781800" cy="762000"/>
          </a:xfrm>
        </p:spPr>
        <p:txBody>
          <a:bodyPr>
            <a:normAutofit/>
          </a:bodyPr>
          <a:lstStyle/>
          <a:p>
            <a:r>
              <a:rPr lang="en-AU" dirty="0">
                <a:cs typeface="Courier New"/>
              </a:rPr>
              <a:t> Aggregate Functions in SQL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2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D99B18-3473-CB4B-BE53-DE9B3F03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5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 Example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64382" y="2313207"/>
            <a:ext cx="6438292" cy="420032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 COUNT(column)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  <a:p>
            <a:pPr>
              <a:lnSpc>
                <a:spcPct val="120000"/>
              </a:lnSpc>
            </a:pPr>
            <a:endParaRPr lang="en-AU" sz="1800" dirty="0"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AU" sz="1800" dirty="0">
                <a:latin typeface="Courier New"/>
                <a:cs typeface="Courier New"/>
              </a:rPr>
              <a:t>SUM</a:t>
            </a:r>
            <a:r>
              <a:rPr lang="en-US" sz="1800" dirty="0">
                <a:latin typeface="Courier New"/>
                <a:cs typeface="Courier New"/>
              </a:rPr>
              <a:t>(column)&amp; GROUP BY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  <a:p>
            <a:pPr>
              <a:lnSpc>
                <a:spcPct val="120000"/>
              </a:lnSpc>
            </a:pPr>
            <a:endParaRPr lang="en-AU" sz="1800" dirty="0"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AU" sz="1800" dirty="0">
                <a:latin typeface="Courier New"/>
                <a:cs typeface="Courier New"/>
              </a:rPr>
              <a:t>SUM</a:t>
            </a:r>
            <a:r>
              <a:rPr lang="en-US" sz="1800" dirty="0">
                <a:latin typeface="Courier New"/>
                <a:cs typeface="Courier New"/>
              </a:rPr>
              <a:t>(column), GROUP BY &amp; HAVING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882998" y="2759641"/>
            <a:ext cx="6858000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COUNT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 AS Customer991345 FROM transaction WHERE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=991345;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2998" y="5494526"/>
            <a:ext cx="6858000" cy="58477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customerID,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(quantity) FROM transaction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HAVING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(quantity) &lt; 20;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998" y="4157861"/>
            <a:ext cx="6858000" cy="58477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customerID,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(quantity) FROM transaction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GROUP BY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C05B4FA-8F17-134B-BE37-F8677ACB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6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SQL: </a:t>
            </a:r>
            <a:r>
              <a:rPr lang="en-AU" dirty="0">
                <a:latin typeface="Courier New"/>
                <a:cs typeface="Courier New"/>
              </a:rPr>
              <a:t>JOIN</a:t>
            </a:r>
            <a:r>
              <a:rPr lang="en-AU" dirty="0">
                <a:cs typeface="Courier New"/>
              </a:rPr>
              <a:t> &amp; </a:t>
            </a:r>
            <a:r>
              <a:rPr lang="en-AU" dirty="0">
                <a:latin typeface="Courier New"/>
                <a:cs typeface="Courier New"/>
              </a:rPr>
              <a:t>UNION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990600" y="2017068"/>
            <a:ext cx="6781800" cy="762000"/>
          </a:xfrm>
        </p:spPr>
        <p:txBody>
          <a:bodyPr>
            <a:noAutofit/>
          </a:bodyPr>
          <a:lstStyle/>
          <a:p>
            <a:r>
              <a:rPr lang="en-AU" dirty="0">
                <a:cs typeface="Courier New"/>
              </a:rPr>
              <a:t>  Types of </a:t>
            </a:r>
            <a:r>
              <a:rPr lang="en-AU" dirty="0">
                <a:latin typeface="Courier New"/>
                <a:cs typeface="Courier New"/>
              </a:rPr>
              <a:t>JOIN </a:t>
            </a: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r>
              <a:rPr lang="en-AU" dirty="0">
                <a:latin typeface="Courier New"/>
                <a:cs typeface="Courier New"/>
              </a:rPr>
              <a:t>UNION </a:t>
            </a:r>
          </a:p>
          <a:p>
            <a:endParaRPr lang="en-AU" dirty="0"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AU" dirty="0">
              <a:latin typeface="Courier New"/>
              <a:cs typeface="Courier New"/>
            </a:endParaRPr>
          </a:p>
          <a:p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68257" y="2492673"/>
          <a:ext cx="7086600" cy="176232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INNER 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rows when there is at least one match in both tables.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99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LEFT 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all rows from the left table (table_name1), even if there are no matches in the right table (table_name2).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RIGHT 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returns all the rows from the right table (table_name2), even if there are no matches in the left table (table_name1).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68257" y="4871340"/>
          <a:ext cx="7086600" cy="72600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4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 New"/>
                          <a:cs typeface="Courier New"/>
                        </a:rPr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combines two or more SELECT statements.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>
          <a:xfrm>
            <a:off x="990600" y="4618832"/>
            <a:ext cx="67818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78486" y="6488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143000" y="4771232"/>
            <a:ext cx="67818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3137D4-D359-1041-8F06-A1C47D35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1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JOIN</a:t>
            </a:r>
            <a:r>
              <a:rPr lang="en-AU" dirty="0">
                <a:cs typeface="Courier New"/>
              </a:rPr>
              <a:t> &amp; </a:t>
            </a:r>
            <a:r>
              <a:rPr lang="en-US" dirty="0">
                <a:latin typeface="Courier New"/>
                <a:cs typeface="Courier New"/>
              </a:rPr>
              <a:t>UNION</a:t>
            </a:r>
            <a:r>
              <a:rPr lang="en-US" dirty="0"/>
              <a:t> Example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914400" y="2036042"/>
            <a:ext cx="7543800" cy="533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 INNER JOIN</a:t>
            </a:r>
            <a:endParaRPr lang="en-US" altLang="ko-KR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5257800"/>
            <a:ext cx="6858000" cy="58477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fullname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student_LTN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UNION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fullname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student_HBA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600" y="3810000"/>
            <a:ext cx="6858000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customer.email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transaction.transactionID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FROM customer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LEFT JOIN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AU" sz="1600" dirty="0">
                <a:latin typeface="Courier New" pitchFamily="49" charset="0"/>
                <a:cs typeface="Courier New" pitchFamily="49" charset="0"/>
              </a:rPr>
              <a:t>transaction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ON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customer.CustID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transaction.customerID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0600" y="2436912"/>
            <a:ext cx="6858000" cy="83099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customer.email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transaction.transactionID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FROM customer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INNER JOIN </a:t>
            </a:r>
            <a:r>
              <a:rPr lang="en-AU" sz="1600" dirty="0">
                <a:latin typeface="Courier New" pitchFamily="49" charset="0"/>
                <a:cs typeface="Courier New" pitchFamily="49" charset="0"/>
              </a:rPr>
              <a:t>transaction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ON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customer.CustID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transaction.customerID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14400" y="3352800"/>
            <a:ext cx="7543800" cy="53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914400" y="4800600"/>
            <a:ext cx="7543800" cy="53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92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6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Brush Script MT" pitchFamily="66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7178486" y="64886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990600" y="3399479"/>
            <a:ext cx="754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 LEFT JOIN</a:t>
            </a:r>
            <a:endParaRPr lang="en-US" altLang="ko-KR" sz="18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914400" y="4724400"/>
            <a:ext cx="754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 UNION</a:t>
            </a:r>
            <a:endParaRPr lang="en-US" altLang="ko-KR" sz="1800" dirty="0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C441BD4F-3AE5-E54C-861B-5DF855D4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deal with errors in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509" y="2313532"/>
            <a:ext cx="7889638" cy="381169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need to know that all "queries" return a result 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1800" dirty="0"/>
              <a:t>a result object (for SELECT, SHOW, DESCRIBE, EXPLAIN) queries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1800" dirty="0"/>
              <a:t>true - for other sorts of queries that succeed</a:t>
            </a:r>
            <a:br>
              <a:rPr lang="en-US" sz="1800" dirty="0"/>
            </a:br>
            <a:r>
              <a:rPr lang="en-US" sz="1800" dirty="0"/>
              <a:t>(i.e. INSERT, CREATE, UPDATE, etc.)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1800" dirty="0"/>
              <a:t>false - for any query that fails </a:t>
            </a:r>
          </a:p>
          <a:p>
            <a:pPr lvl="3">
              <a:buFont typeface="Wingdings" charset="2"/>
              <a:buChar char="q"/>
            </a:pPr>
            <a:r>
              <a:rPr lang="en-US" sz="1600" dirty="0"/>
              <a:t> in this case the error member of the </a:t>
            </a:r>
            <a:r>
              <a:rPr lang="en-US" sz="1600" dirty="0" err="1"/>
              <a:t>mysqli</a:t>
            </a:r>
            <a:r>
              <a:rPr lang="en-US" sz="1600" dirty="0"/>
              <a:t> object will contain information about the error </a:t>
            </a:r>
          </a:p>
          <a:p>
            <a:r>
              <a:rPr lang="en-US" sz="2400" dirty="0"/>
              <a:t>How to deal with errors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/>
              <a:t>Preprocessing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/>
              <a:t>Post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115E-1836-4B4F-B6B1-D367795D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2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71" y="2388467"/>
            <a:ext cx="7778770" cy="43646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Understand how the database will be used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what are they looking for in the database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what do they want to enter into the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Validation is very important 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/>
              <a:t>do not want to break the query or (worse still) break the database. See later slides about SQL "injection" attacks.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Suitable data format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/>
              <a:t>Data in the form the user provides it (even when valid) may not be in a suitable format to use in the database - may need some processing / conversion. See later slides about dates / times </a:t>
            </a:r>
            <a:endParaRPr lang="en-US" sz="1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800AF-7FC6-E24C-B2EE-2B6979C3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4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Post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932" y="2455101"/>
            <a:ext cx="7902537" cy="3883070"/>
          </a:xfrm>
        </p:spPr>
        <p:txBody>
          <a:bodyPr>
            <a:normAutofit/>
          </a:bodyPr>
          <a:lstStyle/>
          <a:p>
            <a:r>
              <a:rPr lang="en-US" sz="2000" dirty="0"/>
              <a:t>A query that returns data from the database returns a result object - to use the data need to: 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/>
              <a:t>extract the information from the result object 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/>
              <a:t>store it in a suitable data structure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1800" dirty="0"/>
              <a:t>display it on the web page (usually) </a:t>
            </a:r>
          </a:p>
          <a:p>
            <a:r>
              <a:rPr lang="en-US" sz="2000" dirty="0"/>
              <a:t>Even when extracted, the data may need some conversion and / or processing before being suitable for display.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94944C-6A64-9D41-B6D1-6B5A9DFC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5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62826" y="2155674"/>
            <a:ext cx="3435785" cy="4421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Secure Web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0758" y="3182731"/>
            <a:ext cx="2540148" cy="3488910"/>
          </a:xfrm>
          <a:prstGeom prst="rect">
            <a:avLst/>
          </a:prstGeom>
          <a:ln>
            <a:solidFill>
              <a:srgbClr val="66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1624" y="3182730"/>
            <a:ext cx="2636626" cy="3488911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10645" y="3182731"/>
            <a:ext cx="2540148" cy="348891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1"/>
            <a:endCxn id="5" idx="0"/>
          </p:cNvCxnSpPr>
          <p:nvPr/>
        </p:nvCxnSpPr>
        <p:spPr>
          <a:xfrm flipH="1">
            <a:off x="1720832" y="2376773"/>
            <a:ext cx="1141994" cy="805958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7" idx="0"/>
          </p:cNvCxnSpPr>
          <p:nvPr/>
        </p:nvCxnSpPr>
        <p:spPr>
          <a:xfrm>
            <a:off x="4580719" y="2597871"/>
            <a:ext cx="0" cy="584860"/>
          </a:xfrm>
          <a:prstGeom prst="line">
            <a:avLst/>
          </a:prstGeom>
          <a:ln>
            <a:solidFill>
              <a:srgbClr val="3C8C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6" idx="0"/>
          </p:cNvCxnSpPr>
          <p:nvPr/>
        </p:nvCxnSpPr>
        <p:spPr>
          <a:xfrm>
            <a:off x="6298611" y="2376773"/>
            <a:ext cx="1241326" cy="805957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38750" y="3680060"/>
            <a:ext cx="2267427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defTabSz="457200">
              <a:defRPr/>
            </a:pPr>
            <a:r>
              <a:rPr lang="en-US" sz="1300" dirty="0"/>
              <a:t>HTTP Protocols, Storage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38750" y="4387352"/>
            <a:ext cx="2267427" cy="665290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Security Issues and Technologies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38750" y="5209100"/>
            <a:ext cx="2267427" cy="60932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Secure Programming and Users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374024" y="4425452"/>
            <a:ext cx="2267427" cy="581056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defTabSz="457200">
              <a:defRPr/>
            </a:pPr>
            <a:r>
              <a:rPr lang="en-US" sz="1400" dirty="0"/>
              <a:t>Session management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59863" y="3680060"/>
            <a:ext cx="2267427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Advanced Web Applications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374024" y="5209100"/>
            <a:ext cx="2267427" cy="703222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Common Gateway Interface</a:t>
            </a:r>
          </a:p>
          <a:p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6359863" y="6051823"/>
            <a:ext cx="2281588" cy="469822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  Advanced Security Issues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652138" y="2333400"/>
            <a:ext cx="975152" cy="419245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dirty="0"/>
              <a:t>Review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737491" y="2201877"/>
            <a:ext cx="889799" cy="27699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Week13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33745" y="2062625"/>
            <a:ext cx="1228027" cy="803613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159" y="3680059"/>
            <a:ext cx="2261248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/>
              <a:t>Fundamentals – protocol, CS model, etc.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3158" y="4312842"/>
            <a:ext cx="2267427" cy="66969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Human</a:t>
            </a:r>
            <a:r>
              <a:rPr lang="en-US" sz="2400" dirty="0"/>
              <a:t> </a:t>
            </a:r>
            <a:r>
              <a:rPr lang="en-US" sz="1200" dirty="0"/>
              <a:t>Computer Interaction with Web Page Design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3158" y="5103412"/>
            <a:ext cx="2267427" cy="70042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Client-side Scripting Language and Document Object Model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158" y="5912322"/>
            <a:ext cx="2267427" cy="66888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Server-side Scripting Language and Privilege configuration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03158" y="3272325"/>
            <a:ext cx="2261249" cy="29238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8100" cmpd="sng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+mj-lt"/>
              </a:rPr>
              <a:t>Basic Web Programming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75360" y="3279862"/>
            <a:ext cx="2231271" cy="3077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Web Security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0192" y="3272326"/>
            <a:ext cx="2461580" cy="292388"/>
          </a:xfrm>
          <a:prstGeom prst="rect">
            <a:avLst/>
          </a:prstGeom>
          <a:solidFill>
            <a:srgbClr val="20E45C"/>
          </a:solidFill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+mj-lt"/>
              </a:rPr>
              <a:t>Adv. Web Programming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38749" y="5912323"/>
            <a:ext cx="2267427" cy="66888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>
                <a:solidFill>
                  <a:schemeClr val="tx1"/>
                </a:solidFill>
              </a:rPr>
              <a:t>Encryption and Authentication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499F3C7D-577B-D740-BA03-2EF0B536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pre/post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354" y="2467626"/>
            <a:ext cx="7840504" cy="4019921"/>
          </a:xfrm>
        </p:spPr>
        <p:txBody>
          <a:bodyPr>
            <a:normAutofit/>
          </a:bodyPr>
          <a:lstStyle/>
          <a:p>
            <a:r>
              <a:rPr lang="en-US" sz="2000" dirty="0"/>
              <a:t>Both PHP and MySQL have a large collection of built in functions that help with the processing. In each case need to choose whether to: 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Use PHP functions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Use MySQL functions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Use a combination </a:t>
            </a:r>
          </a:p>
          <a:p>
            <a:pPr lvl="2">
              <a:buFont typeface="Courier New"/>
              <a:buChar char="o"/>
            </a:pPr>
            <a:r>
              <a:rPr lang="en-US" sz="1600" dirty="0"/>
              <a:t>not always an obvious decision - in many cases both PHP and MySQL have functions that would do the job</a:t>
            </a:r>
          </a:p>
          <a:p>
            <a:pPr lvl="2">
              <a:buFont typeface="Courier New"/>
              <a:buChar char="o"/>
            </a:pPr>
            <a:r>
              <a:rPr lang="en-US" sz="1600" dirty="0"/>
              <a:t>in this unit we will mainly use PHP functions (to save the extra syntax of using MySQL functions!) 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045A386-C709-E144-8FA9-3906986F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2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dates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036" y="2354892"/>
            <a:ext cx="7678113" cy="4331889"/>
          </a:xfrm>
        </p:spPr>
        <p:txBody>
          <a:bodyPr>
            <a:normAutofit/>
          </a:bodyPr>
          <a:lstStyle/>
          <a:p>
            <a:r>
              <a:rPr lang="en-US" sz="2400" dirty="0"/>
              <a:t> Storing dates in MySQL</a:t>
            </a:r>
          </a:p>
          <a:p>
            <a:r>
              <a:rPr lang="en-US" sz="2400" dirty="0"/>
              <a:t>There are a number of column </a:t>
            </a:r>
            <a:r>
              <a:rPr lang="en-US" sz="2400" dirty="0" err="1"/>
              <a:t>datatypes</a:t>
            </a:r>
            <a:r>
              <a:rPr lang="en-US" sz="2400" dirty="0"/>
              <a:t> especially for storing dates / times 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Courier New"/>
                <a:cs typeface="Courier New"/>
              </a:rPr>
              <a:t>DATETIME</a:t>
            </a:r>
            <a:r>
              <a:rPr lang="en-US" sz="2000" dirty="0"/>
              <a:t> type stores values that contain both date and time information.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Courier New"/>
                <a:cs typeface="Courier New"/>
              </a:rPr>
              <a:t>DATE</a:t>
            </a:r>
            <a:r>
              <a:rPr lang="en-US" sz="2000" dirty="0"/>
              <a:t> type stores only a date value, without a time part 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Courier New"/>
                <a:cs typeface="Courier New"/>
              </a:rPr>
              <a:t>TIMESTAMP</a:t>
            </a:r>
            <a:r>
              <a:rPr lang="en-US" sz="2000" dirty="0"/>
              <a:t> type stores values in essentially the same way as the </a:t>
            </a:r>
            <a:r>
              <a:rPr lang="en-US" sz="2000" dirty="0">
                <a:latin typeface="Courier New"/>
                <a:cs typeface="Courier New"/>
              </a:rPr>
              <a:t>DATETIME</a:t>
            </a:r>
            <a:r>
              <a:rPr lang="en-US" sz="2000" dirty="0"/>
              <a:t> type </a:t>
            </a:r>
          </a:p>
          <a:p>
            <a:pPr lvl="2">
              <a:buFont typeface="Courier New"/>
              <a:buChar char="o"/>
            </a:pPr>
            <a:r>
              <a:rPr lang="en-US" sz="1600" dirty="0">
                <a:latin typeface="Courier New"/>
                <a:cs typeface="Courier New"/>
              </a:rPr>
              <a:t>TIMESTAMP</a:t>
            </a:r>
            <a:r>
              <a:rPr lang="en-US" sz="1600" dirty="0"/>
              <a:t> columns can be set to automatically update to the time when an action occurs (for example the record is added to the database)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13048-4AA9-2547-99DC-232D209E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dates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562" y="2329841"/>
            <a:ext cx="7827455" cy="4332035"/>
          </a:xfrm>
        </p:spPr>
        <p:txBody>
          <a:bodyPr>
            <a:normAutofit/>
          </a:bodyPr>
          <a:lstStyle/>
          <a:p>
            <a:r>
              <a:rPr lang="en-US" sz="2400" dirty="0"/>
              <a:t>Both PHP and MySQL have many functions to manipulate and format dates 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PHP- has date() function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1st parameter - formatting string (remember the long list of options)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2nd parameter - the date to format as a UNIX timestamp 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MySQL has DATE_FORMAT function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1st parameter - the date to format in MySQL 'YYYY-MM-DD HH:MM:SS’ format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2nd parameter - formatting string (using MySQL's long list of completely different formatting options)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18CE-6AFB-5540-8275-73E86B1D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Storing the information securely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764" y="2342367"/>
            <a:ext cx="8368651" cy="4165911"/>
          </a:xfrm>
        </p:spPr>
        <p:txBody>
          <a:bodyPr>
            <a:normAutofit/>
          </a:bodyPr>
          <a:lstStyle/>
          <a:p>
            <a:r>
              <a:rPr lang="en-US" sz="2400" dirty="0"/>
              <a:t>How to store the information? 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username 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type: VARCHAR of the length required (max allowed length of username)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values: the usernames in plain text 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password - the same sort of thing?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storing passwords in plain text anywhere is a bad idea 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"encode" the password (one way encoding) and store the encoded version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to check - encode what the user enters and compare that with what is in the database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94266-D040-0C41-B3FB-906117B4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5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Storing the information securely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458" y="2292263"/>
            <a:ext cx="7865108" cy="407076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 </a:t>
            </a:r>
            <a:r>
              <a:rPr lang="en-US" sz="2400" dirty="0"/>
              <a:t>Steps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create a table with a column to store the password "fingerprints" 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e.g. use VARCHAR(40) - do not use CHAR incase the last digit is blank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when a user "signs up" - that is accepted as an </a:t>
            </a:r>
            <a:r>
              <a:rPr lang="en-US" sz="2000" dirty="0" err="1"/>
              <a:t>authorised</a:t>
            </a:r>
            <a:r>
              <a:rPr lang="en-US" sz="2000" dirty="0"/>
              <a:t> user</a:t>
            </a:r>
            <a:r>
              <a:rPr lang="en-US" dirty="0"/>
              <a:t> </a:t>
            </a:r>
          </a:p>
          <a:p>
            <a:pPr lvl="2">
              <a:buFont typeface="Courier New"/>
              <a:buChar char="o"/>
            </a:pPr>
            <a:r>
              <a:rPr lang="en-US" sz="1800" dirty="0"/>
              <a:t>use PHP to calculate the MD5 or </a:t>
            </a:r>
            <a:r>
              <a:rPr lang="en-US" sz="1800" dirty="0">
                <a:solidFill>
                  <a:schemeClr val="tx1"/>
                </a:solidFill>
              </a:rPr>
              <a:t>SHA</a:t>
            </a:r>
            <a:r>
              <a:rPr lang="en-US" sz="1800" strike="sngStrike" dirty="0">
                <a:solidFill>
                  <a:schemeClr val="tx1"/>
                </a:solidFill>
              </a:rPr>
              <a:t> </a:t>
            </a:r>
            <a:r>
              <a:rPr lang="en-US" sz="1800" dirty="0"/>
              <a:t>"fingerprint" of the password they chose and store this (along with their username and any other relevant information) in a database table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Form Handling – Sanitizing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AC939-B90C-0846-A0DD-2DCC0DDF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6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042" y="2281866"/>
            <a:ext cx="7970858" cy="39844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>
                <a:latin typeface="Courier New"/>
                <a:cs typeface="Courier New"/>
              </a:rPr>
              <a:t>&lt;?</a:t>
            </a:r>
            <a:r>
              <a:rPr lang="en-AU" b="1" dirty="0" err="1">
                <a:latin typeface="Courier New"/>
                <a:cs typeface="Courier New"/>
              </a:rPr>
              <a:t>php</a:t>
            </a:r>
            <a:br>
              <a:rPr lang="en-AU" b="1" dirty="0">
                <a:latin typeface="Courier New"/>
                <a:cs typeface="Courier New"/>
              </a:rPr>
            </a:br>
            <a:r>
              <a:rPr lang="en-AU" b="1" dirty="0">
                <a:latin typeface="Courier New"/>
                <a:cs typeface="Courier New"/>
              </a:rPr>
              <a:t>$</a:t>
            </a:r>
            <a:r>
              <a:rPr lang="en-AU" b="1" dirty="0" err="1">
                <a:latin typeface="Courier New"/>
                <a:cs typeface="Courier New"/>
              </a:rPr>
              <a:t>hashed_password</a:t>
            </a:r>
            <a:r>
              <a:rPr lang="en-AU" b="1" dirty="0">
                <a:latin typeface="Courier New"/>
                <a:cs typeface="Courier New"/>
              </a:rPr>
              <a:t> = crypt('</a:t>
            </a:r>
            <a:r>
              <a:rPr lang="en-AU" b="1" dirty="0" err="1">
                <a:latin typeface="Courier New"/>
                <a:cs typeface="Courier New"/>
              </a:rPr>
              <a:t>mypassword</a:t>
            </a:r>
            <a:r>
              <a:rPr lang="en-AU" b="1" dirty="0">
                <a:latin typeface="Courier New"/>
                <a:cs typeface="Courier New"/>
              </a:rPr>
              <a:t>'); </a:t>
            </a:r>
          </a:p>
          <a:p>
            <a:pPr marL="0" indent="0">
              <a:buNone/>
            </a:pPr>
            <a:r>
              <a:rPr lang="en-AU" b="1" dirty="0">
                <a:latin typeface="Courier New"/>
                <a:cs typeface="Courier New"/>
              </a:rPr>
              <a:t>// let the salt be automatically generated</a:t>
            </a:r>
            <a:br>
              <a:rPr lang="en-AU" b="1" dirty="0">
                <a:latin typeface="Courier New"/>
                <a:cs typeface="Courier New"/>
              </a:rPr>
            </a:br>
            <a:br>
              <a:rPr lang="en-AU" b="1" dirty="0">
                <a:latin typeface="Courier New"/>
                <a:cs typeface="Courier New"/>
              </a:rPr>
            </a:br>
            <a:r>
              <a:rPr lang="en-AU" b="1" dirty="0">
                <a:latin typeface="Courier New"/>
                <a:cs typeface="Courier New"/>
              </a:rPr>
              <a:t>if (</a:t>
            </a:r>
            <a:r>
              <a:rPr lang="en-AU" b="1" dirty="0" err="1">
                <a:latin typeface="Courier New"/>
                <a:cs typeface="Courier New"/>
              </a:rPr>
              <a:t>hash_equals</a:t>
            </a:r>
            <a:r>
              <a:rPr lang="en-AU" b="1" dirty="0">
                <a:latin typeface="Courier New"/>
                <a:cs typeface="Courier New"/>
              </a:rPr>
              <a:t>($</a:t>
            </a:r>
            <a:r>
              <a:rPr lang="en-AU" b="1" dirty="0" err="1">
                <a:latin typeface="Courier New"/>
                <a:cs typeface="Courier New"/>
              </a:rPr>
              <a:t>hashed_password</a:t>
            </a:r>
            <a:r>
              <a:rPr lang="en-AU" b="1" dirty="0">
                <a:latin typeface="Courier New"/>
                <a:cs typeface="Courier New"/>
              </a:rPr>
              <a:t>, crypt($</a:t>
            </a:r>
            <a:r>
              <a:rPr lang="en-AU" b="1" dirty="0" err="1">
                <a:latin typeface="Courier New"/>
                <a:cs typeface="Courier New"/>
              </a:rPr>
              <a:t>user_input</a:t>
            </a:r>
            <a:r>
              <a:rPr lang="en-AU" b="1" dirty="0">
                <a:latin typeface="Courier New"/>
                <a:cs typeface="Courier New"/>
              </a:rPr>
              <a:t>, $</a:t>
            </a:r>
            <a:r>
              <a:rPr lang="en-AU" b="1" dirty="0" err="1">
                <a:latin typeface="Courier New"/>
                <a:cs typeface="Courier New"/>
              </a:rPr>
              <a:t>hashed_password</a:t>
            </a:r>
            <a:r>
              <a:rPr lang="en-AU" b="1" dirty="0">
                <a:latin typeface="Courier New"/>
                <a:cs typeface="Courier New"/>
              </a:rPr>
              <a:t>))) {</a:t>
            </a:r>
            <a:br>
              <a:rPr lang="en-AU" b="1" dirty="0">
                <a:latin typeface="Courier New"/>
                <a:cs typeface="Courier New"/>
              </a:rPr>
            </a:br>
            <a:r>
              <a:rPr lang="en-AU" b="1" dirty="0">
                <a:latin typeface="Courier New"/>
                <a:cs typeface="Courier New"/>
              </a:rPr>
              <a:t>   echo "Password verified!";</a:t>
            </a:r>
            <a:br>
              <a:rPr lang="en-AU" b="1" dirty="0">
                <a:latin typeface="Courier New"/>
                <a:cs typeface="Courier New"/>
              </a:rPr>
            </a:br>
            <a:r>
              <a:rPr lang="en-AU" b="1" dirty="0">
                <a:latin typeface="Courier New"/>
                <a:cs typeface="Courier New"/>
              </a:rPr>
              <a:t>}</a:t>
            </a:r>
            <a:br>
              <a:rPr lang="en-AU" b="1" dirty="0">
                <a:latin typeface="Courier New"/>
                <a:cs typeface="Courier New"/>
              </a:rPr>
            </a:br>
            <a:r>
              <a:rPr lang="en-AU" b="1" dirty="0">
                <a:latin typeface="Courier New"/>
                <a:cs typeface="Courier New"/>
              </a:rPr>
              <a:t>?&gt;</a:t>
            </a:r>
          </a:p>
          <a:p>
            <a:pPr marL="0" indent="0">
              <a:buNone/>
            </a:pPr>
            <a:r>
              <a:rPr lang="en-AU" b="1" dirty="0">
                <a:solidFill>
                  <a:srgbClr val="FF0000"/>
                </a:solidFill>
                <a:cs typeface="Courier New"/>
              </a:rPr>
              <a:t>In relation to the shopping example (MD5)-more info in the following lecture (shopping in week 5, security in week 7)</a:t>
            </a:r>
          </a:p>
          <a:p>
            <a:r>
              <a:rPr lang="en-US" dirty="0"/>
              <a:t>MD5, SHA, or anything else for encrypting at least password.</a:t>
            </a:r>
          </a:p>
          <a:p>
            <a:r>
              <a:rPr lang="en-US" dirty="0"/>
              <a:t>Cracked algorithms?</a:t>
            </a:r>
          </a:p>
          <a:p>
            <a:pPr marL="0" indent="0">
              <a:buNone/>
            </a:pPr>
            <a:endParaRPr lang="en-AU" b="1" dirty="0">
              <a:solidFill>
                <a:srgbClr val="FF0000"/>
              </a:solidFill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6090" y="6072261"/>
            <a:ext cx="588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u="sng" dirty="0">
                <a:hlinkClick r:id="rId3"/>
              </a:rPr>
              <a:t>http://php.net/manual/en/function.crypt.php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8D3A01-6B70-3748-89F4-1E77AB5F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35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Online Transaction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09800"/>
            <a:ext cx="22860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209800"/>
            <a:ext cx="2286000" cy="20574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3048000" y="3124200"/>
            <a:ext cx="2895600" cy="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24200" y="2743200"/>
            <a:ext cx="2819400" cy="0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24200" y="3505200"/>
            <a:ext cx="2819400" cy="0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48000" y="3886200"/>
            <a:ext cx="2895600" cy="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590800"/>
            <a:ext cx="1524000" cy="1524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00200" y="3886200"/>
            <a:ext cx="118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ko-KR" dirty="0"/>
              <a:t>Customer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867400" y="3962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ko-KR" dirty="0"/>
              <a:t>Shopping Mall</a:t>
            </a:r>
            <a:br>
              <a:rPr lang="en-AU" altLang="ko-KR" dirty="0"/>
            </a:br>
            <a:r>
              <a:rPr lang="en-AU" altLang="ko-KR" dirty="0"/>
              <a:t>Server/Database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66800" y="4800600"/>
            <a:ext cx="7271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Q. What tables do we need in the database?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7E0C9E0-F3C1-7D4D-A768-7C4964D1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1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Shopping Mall DB-tables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9106" y="2130623"/>
            <a:ext cx="77019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err="1">
                <a:latin typeface="Courier New"/>
                <a:cs typeface="Courier New"/>
              </a:rPr>
              <a:t>tb_customer</a:t>
            </a:r>
            <a:br>
              <a:rPr lang="en-US" sz="2000" b="1" dirty="0"/>
            </a:br>
            <a:r>
              <a:rPr lang="en-US" sz="2000" dirty="0"/>
              <a:t>stores customer details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>
                <a:latin typeface="Courier New"/>
                <a:cs typeface="Courier New"/>
              </a:rPr>
              <a:t>tb_item</a:t>
            </a:r>
            <a:br>
              <a:rPr lang="en-AU" sz="2000" dirty="0"/>
            </a:br>
            <a:r>
              <a:rPr lang="en-AU" sz="2000" dirty="0"/>
              <a:t>stores the details of the items </a:t>
            </a:r>
            <a:br>
              <a:rPr lang="en-AU" sz="2000" dirty="0"/>
            </a:br>
            <a:r>
              <a:rPr lang="en-AU" sz="2000" dirty="0"/>
              <a:t>(including price</a:t>
            </a:r>
            <a:r>
              <a:rPr lang="en-US" altLang="ko-KR" sz="2000" dirty="0"/>
              <a:t> and</a:t>
            </a:r>
            <a:r>
              <a:rPr lang="ko-KR" altLang="en-US" sz="2000" dirty="0"/>
              <a:t> </a:t>
            </a:r>
            <a:r>
              <a:rPr lang="en-AU" altLang="ko-KR" sz="2000" dirty="0"/>
              <a:t>quantity</a:t>
            </a:r>
            <a:r>
              <a:rPr lang="en-AU" sz="2000" dirty="0"/>
              <a:t>)</a:t>
            </a:r>
          </a:p>
          <a:p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 err="1">
                <a:latin typeface="Courier New"/>
                <a:cs typeface="Courier New"/>
              </a:rPr>
              <a:t>tb</a:t>
            </a:r>
            <a:r>
              <a:rPr lang="en-US" sz="2000" dirty="0">
                <a:latin typeface="Courier New"/>
                <a:cs typeface="Courier New"/>
              </a:rPr>
              <a:t>_</a:t>
            </a:r>
            <a:r>
              <a:rPr lang="en-AU" sz="2000" dirty="0">
                <a:latin typeface="Courier New"/>
                <a:cs typeface="Courier New"/>
              </a:rPr>
              <a:t>cart</a:t>
            </a:r>
            <a:br>
              <a:rPr lang="en-AU" sz="2000" dirty="0"/>
            </a:br>
            <a:r>
              <a:rPr lang="en-AU" sz="2000" dirty="0"/>
              <a:t>stores the user of cart, record whether the payment is made</a:t>
            </a:r>
          </a:p>
          <a:p>
            <a:endParaRPr lang="en-AU" sz="2000" dirty="0"/>
          </a:p>
          <a:p>
            <a:pPr marL="342900" indent="-342900">
              <a:buAutoNum type="arabicPeriod"/>
            </a:pPr>
            <a:r>
              <a:rPr lang="en-US" sz="2000" dirty="0" err="1">
                <a:latin typeface="Courier New"/>
                <a:cs typeface="Courier New"/>
              </a:rPr>
              <a:t>tb_transaction</a:t>
            </a:r>
            <a:br>
              <a:rPr lang="en-AU" sz="2000" b="1" dirty="0"/>
            </a:br>
            <a:r>
              <a:rPr lang="en-AU" sz="2000" dirty="0"/>
              <a:t>stores the records of the transactions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E482-8FAD-164C-94D7-50645FB9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2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53999" y="1688068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Courier New"/>
                <a:cs typeface="Courier New"/>
              </a:rPr>
              <a:t>tb_item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18558" y="4313396"/>
            <a:ext cx="2123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tb_transaction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272921" y="1688068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Courier New"/>
                <a:cs typeface="Courier New"/>
              </a:rPr>
              <a:t>tb_customer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08" y="5052060"/>
            <a:ext cx="1660116" cy="102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008" y="2057400"/>
            <a:ext cx="2217057" cy="2474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999" y="4779046"/>
            <a:ext cx="2088533" cy="15315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72921" y="4682728"/>
            <a:ext cx="115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>
                <a:latin typeface="Courier New"/>
                <a:cs typeface="Courier New"/>
              </a:rPr>
              <a:t>tb_cart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10800000" flipV="1">
            <a:off x="1404824" y="2420888"/>
            <a:ext cx="12700" cy="3214224"/>
          </a:xfrm>
          <a:prstGeom prst="bentConnector3">
            <a:avLst>
              <a:gd name="adj1" fmla="val 3762685"/>
            </a:avLst>
          </a:prstGeom>
          <a:ln w="38100" cmpd="sng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999" y="2057400"/>
            <a:ext cx="2088533" cy="1558284"/>
          </a:xfrm>
          <a:prstGeom prst="rect">
            <a:avLst/>
          </a:prstGeom>
        </p:spPr>
      </p:pic>
      <p:cxnSp>
        <p:nvCxnSpPr>
          <p:cNvPr id="11" name="Elbow Connector 4"/>
          <p:cNvCxnSpPr/>
          <p:nvPr/>
        </p:nvCxnSpPr>
        <p:spPr>
          <a:xfrm rot="10800000">
            <a:off x="5666699" y="2436645"/>
            <a:ext cx="12700" cy="2981314"/>
          </a:xfrm>
          <a:prstGeom prst="bentConnector3">
            <a:avLst>
              <a:gd name="adj1" fmla="val 3482299"/>
            </a:avLst>
          </a:prstGeom>
          <a:ln w="38100" cmpd="sng"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2726916" y="5404591"/>
            <a:ext cx="2952483" cy="767906"/>
          </a:xfrm>
          <a:prstGeom prst="bentConnector3">
            <a:avLst/>
          </a:prstGeom>
          <a:ln w="38100" cmpd="sng">
            <a:solidFill>
              <a:schemeClr val="accent3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510" y="580822"/>
            <a:ext cx="8187303" cy="914400"/>
          </a:xfrm>
        </p:spPr>
        <p:txBody>
          <a:bodyPr/>
          <a:lstStyle/>
          <a:p>
            <a:r>
              <a:rPr lang="en-US" dirty="0"/>
              <a:t>Structure of tables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2058F63-CEC4-3B4D-AA27-1BCECDDE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9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688932" y="666656"/>
            <a:ext cx="8224881" cy="914400"/>
          </a:xfrm>
        </p:spPr>
        <p:txBody>
          <a:bodyPr>
            <a:normAutofit/>
          </a:bodyPr>
          <a:lstStyle/>
          <a:p>
            <a:r>
              <a:rPr lang="en-US" dirty="0"/>
              <a:t>User View of the System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10200" y="2209800"/>
            <a:ext cx="25146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View Cart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95400" y="4800600"/>
            <a:ext cx="2514600" cy="5801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Category: Item List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95400" y="2209800"/>
            <a:ext cx="2514600" cy="61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altLang="ko-KR" sz="2000" dirty="0"/>
              <a:t>Log in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295400" y="3505200"/>
            <a:ext cx="2514600" cy="5801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Category List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410200" y="3505200"/>
            <a:ext cx="2514600" cy="5801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Checkout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410200" y="4800600"/>
            <a:ext cx="2514600" cy="5801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Process Payment</a:t>
            </a:r>
          </a:p>
        </p:txBody>
      </p:sp>
      <p:cxnSp>
        <p:nvCxnSpPr>
          <p:cNvPr id="120" name="Straight Arrow Connector 119"/>
          <p:cNvCxnSpPr>
            <a:stCxn id="16" idx="2"/>
            <a:endCxn id="111" idx="0"/>
          </p:cNvCxnSpPr>
          <p:nvPr/>
        </p:nvCxnSpPr>
        <p:spPr>
          <a:xfrm>
            <a:off x="6667500" y="2819400"/>
            <a:ext cx="0" cy="685800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1" idx="2"/>
            <a:endCxn id="113" idx="0"/>
          </p:cNvCxnSpPr>
          <p:nvPr/>
        </p:nvCxnSpPr>
        <p:spPr>
          <a:xfrm>
            <a:off x="6667500" y="4085322"/>
            <a:ext cx="0" cy="715278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3886200" y="2438400"/>
            <a:ext cx="1447800" cy="2819400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957785" y="3505200"/>
            <a:ext cx="137160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altLang="ko-KR" sz="1400" dirty="0"/>
              <a:t>Add item to cart</a:t>
            </a:r>
            <a:endParaRPr lang="en-US" sz="1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2514600" y="4114800"/>
            <a:ext cx="0" cy="685800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514600" y="2819400"/>
            <a:ext cx="0" cy="685800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090116F6-21E5-214C-B5B8-0969B137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4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0C6A-E58C-2F4E-B765-18C515D0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5ED1-9638-6041-BDA9-97B51A793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489199"/>
            <a:ext cx="7605542" cy="38975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Demo, example, </a:t>
            </a:r>
            <a:r>
              <a:rPr lang="en-US" dirty="0" err="1"/>
              <a:t>alacritas</a:t>
            </a:r>
            <a:r>
              <a:rPr lang="en-US" dirty="0"/>
              <a:t> – results live</a:t>
            </a:r>
            <a:endParaRPr lang="en-US" altLang="ko-KR" dirty="0"/>
          </a:p>
          <a:p>
            <a:r>
              <a:rPr lang="en-US" altLang="ko-KR" dirty="0"/>
              <a:t>Form example on chrome</a:t>
            </a:r>
          </a:p>
          <a:p>
            <a:endParaRPr lang="en-AU" altLang="ko-KR" dirty="0"/>
          </a:p>
          <a:p>
            <a:r>
              <a:rPr lang="en-US" dirty="0"/>
              <a:t>Absolute addressing vs relative addressing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=“http://</a:t>
            </a:r>
            <a:r>
              <a:rPr lang="en-US" dirty="0" err="1"/>
              <a:t>amazon.com</a:t>
            </a:r>
            <a:r>
              <a:rPr lang="en-US" dirty="0"/>
              <a:t>/resources/img1.png ...&gt;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=“/</a:t>
            </a:r>
            <a:r>
              <a:rPr lang="en-US" dirty="0" err="1"/>
              <a:t>img</a:t>
            </a:r>
            <a:r>
              <a:rPr lang="en-US" dirty="0"/>
              <a:t>/</a:t>
            </a:r>
            <a:r>
              <a:rPr lang="en-US" dirty="0" err="1"/>
              <a:t>menu_lazenby.png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CSS, class, id</a:t>
            </a:r>
          </a:p>
          <a:p>
            <a:pPr lvl="1"/>
            <a:r>
              <a:rPr lang="en-US" dirty="0"/>
              <a:t>W3schools.com</a:t>
            </a:r>
          </a:p>
          <a:p>
            <a:pPr lvl="1"/>
            <a:r>
              <a:rPr lang="en-US" dirty="0" err="1"/>
              <a:t>Csszengarden.com</a:t>
            </a:r>
            <a:r>
              <a:rPr lang="en-US" dirty="0"/>
              <a:t> </a:t>
            </a:r>
          </a:p>
          <a:p>
            <a:r>
              <a:rPr lang="en-US" dirty="0"/>
              <a:t>CSS + pages (HTML, PHP)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05A82-55B9-EE49-A73B-F0BFC288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2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76600"/>
            <a:ext cx="2630720" cy="1150940"/>
          </a:xfrm>
          <a:prstGeom prst="rect">
            <a:avLst/>
          </a:prstGeom>
          <a:ln>
            <a:solidFill>
              <a:srgbClr val="40749B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572000"/>
            <a:ext cx="3589836" cy="1087000"/>
          </a:xfrm>
          <a:prstGeom prst="rect">
            <a:avLst/>
          </a:prstGeom>
          <a:ln>
            <a:solidFill>
              <a:srgbClr val="40749B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3657600" y="3581400"/>
            <a:ext cx="865820" cy="144013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57600" y="4191000"/>
            <a:ext cx="838200" cy="304800"/>
          </a:xfrm>
          <a:prstGeom prst="straightConnector1">
            <a:avLst/>
          </a:prstGeom>
          <a:ln w="57150" cmpd="sng">
            <a:solidFill>
              <a:srgbClr val="40749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05200" y="3124200"/>
            <a:ext cx="118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4419600"/>
            <a:ext cx="6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Username/ Password Validation</a:t>
            </a:r>
          </a:p>
        </p:txBody>
      </p:sp>
      <p:pic>
        <p:nvPicPr>
          <p:cNvPr id="6" name="Picture 5" descr="Shopping_Login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2" r="21223" b="16730"/>
          <a:stretch/>
        </p:blipFill>
        <p:spPr>
          <a:xfrm>
            <a:off x="4724401" y="2459476"/>
            <a:ext cx="3589836" cy="1731524"/>
          </a:xfrm>
          <a:prstGeom prst="rect">
            <a:avLst/>
          </a:prstGeom>
          <a:ln w="9525" cmpd="sng">
            <a:solidFill>
              <a:schemeClr val="accent5">
                <a:lumMod val="50000"/>
              </a:schemeClr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D9149BF-2318-8F4C-96FB-38077782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7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F9C7-BC49-964B-8C3E-4CAF713C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70" y="927098"/>
            <a:ext cx="7294182" cy="709865"/>
          </a:xfrm>
        </p:spPr>
        <p:txBody>
          <a:bodyPr/>
          <a:lstStyle/>
          <a:p>
            <a:r>
              <a:rPr lang="en-US" dirty="0"/>
              <a:t>Username/ Password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A06A9-78AD-6B4F-AA1E-D97115D5F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D35B-61B9-4642-880D-D6AD44BDC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12"/>
          <a:stretch/>
        </p:blipFill>
        <p:spPr>
          <a:xfrm>
            <a:off x="0" y="1641675"/>
            <a:ext cx="9144000" cy="18447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E6E6A-6867-FB4A-A585-F981F203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6430"/>
            <a:ext cx="9144000" cy="32278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59F20A-7883-B34C-8BB7-761B02AF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309798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75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category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" y="2660928"/>
            <a:ext cx="4191628" cy="1512162"/>
          </a:xfrm>
          <a:prstGeom prst="rect">
            <a:avLst/>
          </a:prstGeom>
          <a:ln>
            <a:solidFill>
              <a:srgbClr val="40749B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133383" y="2660929"/>
            <a:ext cx="834960" cy="1410416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6" idx="2"/>
            <a:endCxn id="22" idx="1"/>
          </p:cNvCxnSpPr>
          <p:nvPr/>
        </p:nvCxnSpPr>
        <p:spPr>
          <a:xfrm rot="16200000" flipH="1">
            <a:off x="4310926" y="3311281"/>
            <a:ext cx="723621" cy="2243747"/>
          </a:xfrm>
          <a:prstGeom prst="bent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590" y="2236640"/>
            <a:ext cx="1364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tb_item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15000" y="2590800"/>
            <a:ext cx="1616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index.php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21993" y="4415581"/>
            <a:ext cx="8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</a:t>
            </a:r>
          </a:p>
        </p:txBody>
      </p:sp>
      <p:sp>
        <p:nvSpPr>
          <p:cNvPr id="22" name="Left Bracket 21"/>
          <p:cNvSpPr/>
          <p:nvPr/>
        </p:nvSpPr>
        <p:spPr>
          <a:xfrm>
            <a:off x="5794610" y="4566824"/>
            <a:ext cx="235119" cy="456284"/>
          </a:xfrm>
          <a:prstGeom prst="leftBracket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opping_Login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1" r="45614" b="14497"/>
          <a:stretch/>
        </p:blipFill>
        <p:spPr>
          <a:xfrm>
            <a:off x="5945916" y="3164536"/>
            <a:ext cx="2967897" cy="2189535"/>
          </a:xfrm>
          <a:prstGeom prst="rect">
            <a:avLst/>
          </a:prstGeom>
          <a:ln>
            <a:solidFill>
              <a:srgbClr val="4597A0"/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6C157A4-EF1E-D443-81FA-BBD09B6F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8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87896" y="1981200"/>
            <a:ext cx="7341704" cy="40011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>
                <a:latin typeface="Courier New"/>
                <a:cs typeface="Courier New"/>
              </a:rPr>
              <a:t>display_category</a:t>
            </a:r>
            <a:r>
              <a:rPr lang="en-US" sz="2000" b="1" dirty="0">
                <a:latin typeface="Courier New"/>
                <a:cs typeface="Courier New"/>
              </a:rPr>
              <a:t>();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3006528"/>
            <a:ext cx="6553200" cy="24384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8619" y="958906"/>
            <a:ext cx="8375194" cy="914400"/>
          </a:xfrm>
        </p:spPr>
        <p:txBody>
          <a:bodyPr>
            <a:normAutofit/>
          </a:bodyPr>
          <a:lstStyle/>
          <a:p>
            <a:r>
              <a:rPr lang="en-US" dirty="0"/>
              <a:t>Extract category list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4C51FD8-A4FB-E848-B1A9-54640542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F2CDAA-3CD2-E640-BABD-BDAE0152F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 r="2517"/>
          <a:stretch/>
        </p:blipFill>
        <p:spPr>
          <a:xfrm>
            <a:off x="119270" y="2629284"/>
            <a:ext cx="8794543" cy="3640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058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2017125"/>
            <a:ext cx="5666447" cy="2097675"/>
          </a:xfrm>
          <a:prstGeom prst="rect">
            <a:avLst/>
          </a:prstGeom>
          <a:ln>
            <a:solidFill>
              <a:srgbClr val="40749B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057919" y="2309370"/>
            <a:ext cx="3773311" cy="105571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2"/>
            <a:endCxn id="19" idx="1"/>
          </p:cNvCxnSpPr>
          <p:nvPr/>
        </p:nvCxnSpPr>
        <p:spPr>
          <a:xfrm rot="16200000" flipH="1">
            <a:off x="2912417" y="3397237"/>
            <a:ext cx="2148940" cy="2084625"/>
          </a:xfrm>
          <a:prstGeom prst="bent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3461" y="4315641"/>
            <a:ext cx="201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tb_item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37986" y="3652017"/>
            <a:ext cx="242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items.php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54988" y="4966286"/>
            <a:ext cx="99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5235222"/>
            <a:ext cx="3358030" cy="557596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61" y="744471"/>
            <a:ext cx="8390352" cy="914400"/>
          </a:xfrm>
        </p:spPr>
        <p:txBody>
          <a:bodyPr>
            <a:normAutofit/>
          </a:bodyPr>
          <a:lstStyle/>
          <a:p>
            <a:r>
              <a:rPr lang="en-US" dirty="0"/>
              <a:t>Extract Item list with details </a:t>
            </a:r>
            <a:r>
              <a:rPr lang="en-US" sz="2200" dirty="0"/>
              <a:t>(only selected category)</a:t>
            </a:r>
            <a:endParaRPr lang="en-US" dirty="0"/>
          </a:p>
        </p:txBody>
      </p:sp>
      <p:pic>
        <p:nvPicPr>
          <p:cNvPr id="3" name="Picture 2" descr="Shopping_laptop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2" r="47683" b="47466"/>
          <a:stretch/>
        </p:blipFill>
        <p:spPr>
          <a:xfrm>
            <a:off x="4999700" y="4201952"/>
            <a:ext cx="4061896" cy="2261910"/>
          </a:xfrm>
          <a:prstGeom prst="rect">
            <a:avLst/>
          </a:prstGeom>
          <a:ln>
            <a:solidFill>
              <a:srgbClr val="4597A0"/>
            </a:solidFill>
          </a:ln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2058A3C-F534-1641-B383-23138F1F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69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5990" y="338076"/>
            <a:ext cx="6705600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display_items</a:t>
            </a:r>
            <a:r>
              <a:rPr lang="en-US" b="1" dirty="0">
                <a:latin typeface="Courier New"/>
                <a:cs typeface="Courier New"/>
              </a:rPr>
              <a:t>($_GET['category']);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 Item list with details </a:t>
            </a:r>
            <a:r>
              <a:rPr lang="en-US" sz="2200" dirty="0"/>
              <a:t>(only selected category)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D77A1FB-C671-DB4C-983E-A21E484C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93E37A-DEAF-E54D-A4B2-F2A71BE0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0" y="857049"/>
            <a:ext cx="8396253" cy="6000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984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85809" y="1955988"/>
            <a:ext cx="162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items.php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6104" y="3460941"/>
            <a:ext cx="53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20777" y="3645607"/>
            <a:ext cx="437931" cy="614855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020777" y="3391556"/>
            <a:ext cx="2122832" cy="31136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07968" y="3422017"/>
            <a:ext cx="271282" cy="167688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55713" y="2015150"/>
            <a:ext cx="127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tb_cart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736104" y="4483052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tb_transaction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6143609" y="3985307"/>
            <a:ext cx="53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723" y="896132"/>
            <a:ext cx="8325090" cy="914400"/>
          </a:xfrm>
        </p:spPr>
        <p:txBody>
          <a:bodyPr/>
          <a:lstStyle/>
          <a:p>
            <a:r>
              <a:rPr lang="en-US" dirty="0"/>
              <a:t>Add Item in the database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27" y="2691349"/>
            <a:ext cx="1854200" cy="1054100"/>
          </a:xfrm>
          <a:prstGeom prst="rect">
            <a:avLst/>
          </a:prstGeom>
          <a:ln>
            <a:solidFill>
              <a:srgbClr val="BBE0E3"/>
            </a:solidFill>
          </a:ln>
        </p:spPr>
      </p:pic>
      <p:pic>
        <p:nvPicPr>
          <p:cNvPr id="18" name="Picture 17" descr="Shopping_transac_tabl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3" b="75877"/>
          <a:stretch/>
        </p:blipFill>
        <p:spPr>
          <a:xfrm>
            <a:off x="3135313" y="5123783"/>
            <a:ext cx="5778500" cy="719728"/>
          </a:xfrm>
          <a:prstGeom prst="rect">
            <a:avLst/>
          </a:prstGeom>
          <a:ln>
            <a:solidFill>
              <a:srgbClr val="4597A0"/>
            </a:solidFill>
          </a:ln>
        </p:spPr>
      </p:pic>
      <p:pic>
        <p:nvPicPr>
          <p:cNvPr id="7" name="Picture 6" descr="Shopping_laptop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985" r="47824" b="51606"/>
          <a:stretch/>
        </p:blipFill>
        <p:spPr>
          <a:xfrm>
            <a:off x="306809" y="2522761"/>
            <a:ext cx="4254123" cy="220717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20" name="Picture 19" descr="Shopping_transac_table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5"/>
          <a:stretch/>
        </p:blipFill>
        <p:spPr>
          <a:xfrm>
            <a:off x="3135313" y="6078478"/>
            <a:ext cx="5778500" cy="744318"/>
          </a:xfrm>
          <a:prstGeom prst="rect">
            <a:avLst/>
          </a:prstGeom>
          <a:ln>
            <a:solidFill>
              <a:srgbClr val="4597A0"/>
            </a:solidFill>
          </a:ln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1B2D86B0-E947-F547-8574-C83C53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5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683E-9A6B-4B49-BE3C-7705ED7C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Item in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19134-3161-A34D-AEC7-621C2A05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CCBFC-04A0-534D-A947-E89F309D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9296"/>
            <a:ext cx="9144000" cy="42587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51538-B504-4E4F-861F-22CA6B500028}"/>
              </a:ext>
            </a:extLst>
          </p:cNvPr>
          <p:cNvSpPr txBox="1"/>
          <p:nvPr/>
        </p:nvSpPr>
        <p:spPr>
          <a:xfrm>
            <a:off x="187953" y="1792143"/>
            <a:ext cx="7021689" cy="7386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if(</a:t>
            </a:r>
            <a:r>
              <a:rPr lang="en-US" sz="1400" b="1" dirty="0" err="1">
                <a:latin typeface="Courier New"/>
                <a:cs typeface="Courier New"/>
              </a:rPr>
              <a:t>isset</a:t>
            </a:r>
            <a:r>
              <a:rPr lang="en-US" sz="1400" b="1" dirty="0">
                <a:latin typeface="Courier New"/>
                <a:cs typeface="Courier New"/>
              </a:rPr>
              <a:t>($_GET['added'])){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 err="1">
                <a:latin typeface="Courier New"/>
                <a:cs typeface="Courier New"/>
              </a:rPr>
              <a:t>addstock</a:t>
            </a:r>
            <a:r>
              <a:rPr lang="en-US" sz="1400" b="1" dirty="0">
                <a:latin typeface="Courier New"/>
                <a:cs typeface="Courier New"/>
              </a:rPr>
              <a:t>($_GET['added'],$_SESSION['user']);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1D5BC-DC73-1241-B4C4-D034E2F1480A}"/>
              </a:ext>
            </a:extLst>
          </p:cNvPr>
          <p:cNvSpPr/>
          <p:nvPr/>
        </p:nvSpPr>
        <p:spPr>
          <a:xfrm>
            <a:off x="1444483" y="3157609"/>
            <a:ext cx="3101009" cy="422629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7EA7B81-6218-AB4B-8163-E9D482C4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12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ECA0-5E8B-534A-BA77-023D9AC5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E211-C1FD-004C-9D41-A3ABDAACA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B97BE-F15C-C74B-A8A1-2DE9B93F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238"/>
            <a:ext cx="9144000" cy="5506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EC44BD8-47EB-2F40-A6B0-26344202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53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3978966"/>
            <a:ext cx="4453695" cy="22620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26" y="2583599"/>
            <a:ext cx="4689719" cy="12151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267200" y="5092992"/>
            <a:ext cx="4453696" cy="5154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0" y="1978967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tb_transaction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605941" y="4449746"/>
            <a:ext cx="8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" y="3233862"/>
            <a:ext cx="4686745" cy="582011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05600" y="3352800"/>
            <a:ext cx="142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cart.php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332882" y="5029201"/>
            <a:ext cx="796906" cy="762000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22" idx="0"/>
          </p:cNvCxnSpPr>
          <p:nvPr/>
        </p:nvCxnSpPr>
        <p:spPr>
          <a:xfrm rot="16200000" flipV="1">
            <a:off x="5246109" y="2543975"/>
            <a:ext cx="1066800" cy="3903652"/>
          </a:xfrm>
          <a:prstGeom prst="bentConnector2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0" y="35814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</a:t>
            </a:r>
          </a:p>
        </p:txBody>
      </p:sp>
      <p:cxnSp>
        <p:nvCxnSpPr>
          <p:cNvPr id="24" name="Straight Arrow Connector 23"/>
          <p:cNvCxnSpPr>
            <a:stCxn id="18" idx="2"/>
            <a:endCxn id="2" idx="1"/>
          </p:cNvCxnSpPr>
          <p:nvPr/>
        </p:nvCxnSpPr>
        <p:spPr>
          <a:xfrm>
            <a:off x="3105373" y="3815873"/>
            <a:ext cx="1161828" cy="129412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679771" y="3233862"/>
            <a:ext cx="1006933" cy="74510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3567" y="666656"/>
            <a:ext cx="8400246" cy="914400"/>
          </a:xfrm>
        </p:spPr>
        <p:txBody>
          <a:bodyPr>
            <a:noAutofit/>
          </a:bodyPr>
          <a:lstStyle/>
          <a:p>
            <a:r>
              <a:rPr lang="en-US" dirty="0"/>
              <a:t>Extract added items/Edit amount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6650"/>
          <a:stretch/>
        </p:blipFill>
        <p:spPr>
          <a:xfrm>
            <a:off x="4267200" y="3978966"/>
            <a:ext cx="2375345" cy="396296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146638D-44C1-9848-9633-06CF8BF9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8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69CF-BFA6-2B45-8283-9DE044A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Study 4 &amp;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3F913-953E-C448-A0FF-2835DC0B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management</a:t>
            </a:r>
          </a:p>
          <a:p>
            <a:r>
              <a:rPr lang="en-US" dirty="0"/>
              <a:t>MySQL, MySQL and PHP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C3CA-B80D-7744-8E2A-B0F0BE54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308256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6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4333" y="2362200"/>
            <a:ext cx="7930445" cy="440120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function </a:t>
            </a:r>
            <a:r>
              <a:rPr lang="en-US" sz="1400" b="1" dirty="0" err="1">
                <a:latin typeface="Courier New"/>
                <a:cs typeface="Courier New"/>
              </a:rPr>
              <a:t>display_cart</a:t>
            </a:r>
            <a:r>
              <a:rPr lang="en-US" sz="1400" b="1" dirty="0">
                <a:latin typeface="Courier New"/>
                <a:cs typeface="Courier New"/>
              </a:rPr>
              <a:t>($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global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; 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item_query</a:t>
            </a:r>
            <a:r>
              <a:rPr lang="en-US" sz="1400" b="1" dirty="0">
                <a:latin typeface="Courier New"/>
                <a:cs typeface="Courier New"/>
              </a:rPr>
              <a:t> = "SELECT </a:t>
            </a:r>
            <a:r>
              <a:rPr lang="en-US" sz="1400" b="1" dirty="0" err="1">
                <a:latin typeface="Courier New"/>
                <a:cs typeface="Courier New"/>
              </a:rPr>
              <a:t>item_id</a:t>
            </a:r>
            <a:r>
              <a:rPr lang="en-US" sz="1400" b="1" dirty="0">
                <a:latin typeface="Courier New"/>
                <a:cs typeface="Courier New"/>
              </a:rPr>
              <a:t>, </a:t>
            </a:r>
            <a:r>
              <a:rPr lang="en-US" sz="1400" b="1" dirty="0" err="1">
                <a:latin typeface="Courier New"/>
                <a:cs typeface="Courier New"/>
              </a:rPr>
              <a:t>ordered_amount</a:t>
            </a:r>
            <a:r>
              <a:rPr lang="en-US" sz="1400" b="1" dirty="0">
                <a:latin typeface="Courier New"/>
                <a:cs typeface="Courier New"/>
              </a:rPr>
              <a:t> FROM `</a:t>
            </a:r>
            <a:r>
              <a:rPr lang="en-US" sz="1400" b="1" dirty="0" err="1">
                <a:latin typeface="Courier New"/>
                <a:cs typeface="Courier New"/>
              </a:rPr>
              <a:t>tb_transaction</a:t>
            </a:r>
            <a:r>
              <a:rPr lang="en-US" sz="1400" b="1" dirty="0">
                <a:latin typeface="Courier New"/>
                <a:cs typeface="Courier New"/>
              </a:rPr>
              <a:t>` WHERE `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` = 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item_result</a:t>
            </a:r>
            <a:r>
              <a:rPr lang="en-US" sz="1400" b="1" dirty="0">
                <a:latin typeface="Courier New"/>
                <a:cs typeface="Courier New"/>
              </a:rPr>
              <a:t> =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</a:t>
            </a:r>
            <a:r>
              <a:rPr lang="en-US" sz="1400" b="1" dirty="0" err="1">
                <a:latin typeface="Courier New"/>
                <a:cs typeface="Courier New"/>
              </a:rPr>
              <a:t>item_query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num</a:t>
            </a:r>
            <a:r>
              <a:rPr lang="en-US" sz="1400" b="1" dirty="0">
                <a:latin typeface="Courier New"/>
                <a:cs typeface="Courier New"/>
              </a:rPr>
              <a:t> = $</a:t>
            </a:r>
            <a:r>
              <a:rPr lang="en-US" sz="1400" b="1" dirty="0" err="1">
                <a:latin typeface="Courier New"/>
                <a:cs typeface="Courier New"/>
              </a:rPr>
              <a:t>item_result</a:t>
            </a:r>
            <a:r>
              <a:rPr lang="en-US" sz="1400" b="1" dirty="0">
                <a:latin typeface="Courier New"/>
                <a:cs typeface="Courier New"/>
              </a:rPr>
              <a:t>-&gt;</a:t>
            </a:r>
            <a:r>
              <a:rPr lang="en-US" sz="1400" b="1" dirty="0" err="1">
                <a:latin typeface="Courier New"/>
                <a:cs typeface="Courier New"/>
              </a:rPr>
              <a:t>num_rows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if($</a:t>
            </a:r>
            <a:r>
              <a:rPr lang="en-US" sz="1400" b="1" dirty="0" err="1">
                <a:latin typeface="Courier New"/>
                <a:cs typeface="Courier New"/>
              </a:rPr>
              <a:t>num</a:t>
            </a:r>
            <a:r>
              <a:rPr lang="en-US" sz="1400" b="1" dirty="0">
                <a:latin typeface="Courier New"/>
                <a:cs typeface="Courier New"/>
              </a:rPr>
              <a:t>==0){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"Your cart is empty";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}else{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"Your cart:";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"&lt;form method='post'&gt;&lt;table id='cart' border='1'&gt;";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while( $row = $result1-&gt;</a:t>
            </a:r>
            <a:r>
              <a:rPr lang="en-US" sz="1400" b="1" dirty="0" err="1">
                <a:latin typeface="Courier New"/>
                <a:cs typeface="Courier New"/>
              </a:rPr>
              <a:t>fetch_array</a:t>
            </a:r>
            <a:r>
              <a:rPr lang="en-US" sz="1400" b="1" dirty="0">
                <a:latin typeface="Courier New"/>
                <a:cs typeface="Courier New"/>
              </a:rPr>
              <a:t>(MYSQLI_ASSOC)) 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    …print out results in the table format with &lt;input&gt; tag…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"&lt;input type='hidden' name='edit' value='true'&gt;";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"&lt;</a:t>
            </a:r>
            <a:r>
              <a:rPr lang="en-US" sz="1400" b="1" dirty="0" err="1">
                <a:latin typeface="Courier New"/>
                <a:cs typeface="Courier New"/>
              </a:rPr>
              <a:t>tr</a:t>
            </a:r>
            <a:r>
              <a:rPr lang="en-US" sz="1400" b="1" dirty="0">
                <a:latin typeface="Courier New"/>
                <a:cs typeface="Courier New"/>
              </a:rPr>
              <a:t>&gt;&lt;td </a:t>
            </a:r>
            <a:r>
              <a:rPr lang="en-US" sz="1400" b="1" dirty="0" err="1">
                <a:latin typeface="Courier New"/>
                <a:cs typeface="Courier New"/>
              </a:rPr>
              <a:t>colspan</a:t>
            </a:r>
            <a:r>
              <a:rPr lang="en-US" sz="1400" b="1" dirty="0">
                <a:latin typeface="Courier New"/>
                <a:cs typeface="Courier New"/>
              </a:rPr>
              <a:t>=5 align=right&gt;Total&lt;/td&gt;&lt;td&gt;$total&lt;/td&gt;";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"&lt;/table&gt;&lt;/form&gt;";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echo "&lt;a </a:t>
            </a:r>
            <a:r>
              <a:rPr lang="en-US" sz="1400" b="1" dirty="0" err="1">
                <a:latin typeface="Courier New"/>
                <a:cs typeface="Courier New"/>
              </a:rPr>
              <a:t>href</a:t>
            </a:r>
            <a:r>
              <a:rPr lang="en-US" sz="1400" b="1" dirty="0">
                <a:latin typeface="Courier New"/>
                <a:cs typeface="Courier New"/>
              </a:rPr>
              <a:t>='</a:t>
            </a:r>
            <a:r>
              <a:rPr lang="en-US" sz="1400" b="1" dirty="0" err="1">
                <a:latin typeface="Courier New"/>
                <a:cs typeface="Courier New"/>
              </a:rPr>
              <a:t>checkout.php</a:t>
            </a:r>
            <a:r>
              <a:rPr lang="en-US" sz="1400" b="1" dirty="0">
                <a:latin typeface="Courier New"/>
                <a:cs typeface="Courier New"/>
              </a:rPr>
              <a:t>'&gt;Check out&lt;/a&gt;";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333" y="1828800"/>
            <a:ext cx="7930445" cy="5232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=</a:t>
            </a:r>
            <a:r>
              <a:rPr lang="en-US" sz="1400" b="1" dirty="0" err="1">
                <a:solidFill>
                  <a:srgbClr val="FF0000"/>
                </a:solidFill>
                <a:latin typeface="Courier New"/>
                <a:cs typeface="Courier New"/>
              </a:rPr>
              <a:t>checkCart</a:t>
            </a:r>
            <a:r>
              <a:rPr lang="en-US" sz="1400" b="1" dirty="0">
                <a:latin typeface="Courier New"/>
                <a:cs typeface="Courier New"/>
              </a:rPr>
              <a:t>($username);</a:t>
            </a:r>
          </a:p>
          <a:p>
            <a:r>
              <a:rPr lang="en-US" sz="1400" b="1" dirty="0" err="1">
                <a:latin typeface="Courier New"/>
                <a:cs typeface="Courier New"/>
              </a:rPr>
              <a:t>display_cart</a:t>
            </a:r>
            <a:r>
              <a:rPr lang="en-US" sz="1400" b="1" dirty="0">
                <a:latin typeface="Courier New"/>
                <a:cs typeface="Courier New"/>
              </a:rPr>
              <a:t>($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333" y="2743200"/>
            <a:ext cx="7930445" cy="75184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97" y="545155"/>
            <a:ext cx="8337616" cy="914400"/>
          </a:xfrm>
        </p:spPr>
        <p:txBody>
          <a:bodyPr/>
          <a:lstStyle/>
          <a:p>
            <a:r>
              <a:rPr lang="en-US" dirty="0"/>
              <a:t>Extract added items/Edit amount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0D6DD5D-F3B2-A34A-84E2-539FC574E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78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FC13-3422-5743-A879-BA41F796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428BA-5406-B84C-8F5F-4A2A5BAC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1" y="0"/>
            <a:ext cx="7593495" cy="682164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B1C7709-86BE-1143-93B0-5FC648E8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79EF2E-8911-B944-872A-8317A27C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4389120"/>
            <a:ext cx="6705600" cy="230832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function </a:t>
            </a:r>
            <a:r>
              <a:rPr lang="en-US" sz="1600" b="1" dirty="0" err="1">
                <a:latin typeface="Courier New"/>
                <a:cs typeface="Courier New"/>
              </a:rPr>
              <a:t>editstock</a:t>
            </a:r>
            <a:r>
              <a:rPr lang="en-US" sz="1600" b="1" dirty="0">
                <a:latin typeface="Courier New"/>
                <a:cs typeface="Courier New"/>
              </a:rPr>
              <a:t>($item_id,$amount,$</a:t>
            </a:r>
            <a:r>
              <a:rPr lang="en-US" sz="1600" b="1" dirty="0" err="1">
                <a:latin typeface="Courier New"/>
                <a:cs typeface="Courier New"/>
              </a:rPr>
              <a:t>cart_id</a:t>
            </a:r>
            <a:r>
              <a:rPr lang="en-US" sz="1600" b="1" dirty="0">
                <a:latin typeface="Courier New"/>
                <a:cs typeface="Courier New"/>
              </a:rPr>
              <a:t>){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global $</a:t>
            </a:r>
            <a:r>
              <a:rPr lang="en-US" sz="1600" b="1" dirty="0" err="1">
                <a:latin typeface="Courier New"/>
                <a:cs typeface="Courier New"/>
              </a:rPr>
              <a:t>mysqli</a:t>
            </a:r>
            <a:r>
              <a:rPr lang="en-US" sz="1600" b="1" dirty="0">
                <a:latin typeface="Courier New"/>
                <a:cs typeface="Courier New"/>
              </a:rPr>
              <a:t>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$amount = $</a:t>
            </a:r>
            <a:r>
              <a:rPr lang="en-US" sz="1600" b="1" dirty="0" err="1">
                <a:latin typeface="Courier New"/>
                <a:cs typeface="Courier New"/>
              </a:rPr>
              <a:t>mysqli</a:t>
            </a:r>
            <a:r>
              <a:rPr lang="en-US" sz="1600" b="1" dirty="0">
                <a:latin typeface="Courier New"/>
                <a:cs typeface="Courier New"/>
              </a:rPr>
              <a:t>-&gt;</a:t>
            </a:r>
            <a:r>
              <a:rPr lang="en-US" sz="1600" b="1" dirty="0" err="1">
                <a:latin typeface="Courier New"/>
                <a:cs typeface="Courier New"/>
              </a:rPr>
              <a:t>real_escape_string</a:t>
            </a:r>
            <a:r>
              <a:rPr lang="en-US" sz="1600" b="1" dirty="0">
                <a:latin typeface="Courier New"/>
                <a:cs typeface="Courier New"/>
              </a:rPr>
              <a:t>($amount);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$query = "UPDATE `</a:t>
            </a:r>
            <a:r>
              <a:rPr lang="en-US" sz="1600" b="1" dirty="0" err="1">
                <a:latin typeface="Courier New"/>
                <a:cs typeface="Courier New"/>
              </a:rPr>
              <a:t>tb_transaction</a:t>
            </a:r>
            <a:r>
              <a:rPr lang="en-US" sz="1600" b="1" dirty="0">
                <a:latin typeface="Courier New"/>
                <a:cs typeface="Courier New"/>
              </a:rPr>
              <a:t>` SET `</a:t>
            </a:r>
            <a:r>
              <a:rPr lang="en-US" sz="1600" b="1" dirty="0" err="1">
                <a:latin typeface="Courier New"/>
                <a:cs typeface="Courier New"/>
              </a:rPr>
              <a:t>ordered_amount</a:t>
            </a:r>
            <a:r>
              <a:rPr lang="en-US" sz="1600" b="1" dirty="0">
                <a:latin typeface="Courier New"/>
                <a:cs typeface="Courier New"/>
              </a:rPr>
              <a:t>`=$amount WHERE `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` = $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 AND `</a:t>
            </a:r>
            <a:r>
              <a:rPr lang="en-US" sz="1600" b="1" dirty="0" err="1">
                <a:latin typeface="Courier New"/>
                <a:cs typeface="Courier New"/>
              </a:rPr>
              <a:t>cart_id</a:t>
            </a:r>
            <a:r>
              <a:rPr lang="en-US" sz="1600" b="1" dirty="0">
                <a:latin typeface="Courier New"/>
                <a:cs typeface="Courier New"/>
              </a:rPr>
              <a:t>` = $</a:t>
            </a:r>
            <a:r>
              <a:rPr lang="en-US" sz="1600" b="1" dirty="0" err="1">
                <a:latin typeface="Courier New"/>
                <a:cs typeface="Courier New"/>
              </a:rPr>
              <a:t>cart_id</a:t>
            </a:r>
            <a:r>
              <a:rPr lang="en-US" sz="1600" b="1" dirty="0">
                <a:latin typeface="Courier New"/>
                <a:cs typeface="Courier New"/>
              </a:rPr>
              <a:t>;";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</a:t>
            </a:r>
            <a:r>
              <a:rPr lang="en-US" sz="1600" b="1" dirty="0" err="1">
                <a:latin typeface="Courier New"/>
                <a:cs typeface="Courier New"/>
              </a:rPr>
              <a:t>mysqli</a:t>
            </a:r>
            <a:r>
              <a:rPr lang="en-US" sz="1600" b="1" dirty="0">
                <a:latin typeface="Courier New"/>
                <a:cs typeface="Courier New"/>
              </a:rPr>
              <a:t>-&gt;query($query);</a:t>
            </a:r>
          </a:p>
          <a:p>
            <a:r>
              <a:rPr lang="en-US" sz="1600" b="1" dirty="0">
                <a:latin typeface="Courier New"/>
                <a:cs typeface="Courier New"/>
              </a:rPr>
              <a:t>}</a:t>
            </a:r>
          </a:p>
          <a:p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2222186"/>
            <a:ext cx="6781800" cy="15696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if(</a:t>
            </a:r>
            <a:r>
              <a:rPr lang="en-US" sz="1600" b="1" dirty="0" err="1">
                <a:latin typeface="Courier New"/>
                <a:cs typeface="Courier New"/>
              </a:rPr>
              <a:t>isset</a:t>
            </a:r>
            <a:r>
              <a:rPr lang="en-US" sz="1600" b="1" dirty="0">
                <a:latin typeface="Courier New"/>
                <a:cs typeface="Courier New"/>
              </a:rPr>
              <a:t>($_POST['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'])){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</a:t>
            </a:r>
            <a:r>
              <a:rPr lang="en-US" sz="1600" b="1" dirty="0" err="1">
                <a:latin typeface="Courier New"/>
                <a:cs typeface="Courier New"/>
              </a:rPr>
              <a:t>cart_id</a:t>
            </a:r>
            <a:r>
              <a:rPr lang="en-US" sz="1600" b="1" dirty="0">
                <a:latin typeface="Courier New"/>
                <a:cs typeface="Courier New"/>
              </a:rPr>
              <a:t>=</a:t>
            </a:r>
            <a:r>
              <a:rPr lang="en-US" sz="1600" b="1" dirty="0" err="1">
                <a:latin typeface="Courier New"/>
                <a:cs typeface="Courier New"/>
              </a:rPr>
              <a:t>checkCart</a:t>
            </a:r>
            <a:r>
              <a:rPr lang="en-US" sz="1600" b="1" dirty="0">
                <a:latin typeface="Courier New"/>
                <a:cs typeface="Courier New"/>
              </a:rPr>
              <a:t>($username);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=$_POST['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'];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$amount="amount".$</a:t>
            </a:r>
            <a:r>
              <a:rPr lang="en-US" sz="1600" b="1" dirty="0" err="1">
                <a:latin typeface="Courier New"/>
                <a:cs typeface="Courier New"/>
              </a:rPr>
              <a:t>item_id</a:t>
            </a:r>
            <a:r>
              <a:rPr lang="en-US" sz="1600" b="1" dirty="0">
                <a:latin typeface="Courier New"/>
                <a:cs typeface="Courier New"/>
              </a:rPr>
              <a:t>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</a:t>
            </a:r>
            <a:r>
              <a:rPr lang="en-US" sz="1600" b="1" dirty="0" err="1">
                <a:latin typeface="Courier New"/>
                <a:cs typeface="Courier New"/>
              </a:rPr>
              <a:t>editstock</a:t>
            </a:r>
            <a:r>
              <a:rPr lang="en-US" sz="1600" b="1" dirty="0">
                <a:latin typeface="Courier New"/>
                <a:cs typeface="Courier New"/>
              </a:rPr>
              <a:t>($</a:t>
            </a:r>
            <a:r>
              <a:rPr lang="en-US" sz="1600" b="1" dirty="0" err="1">
                <a:latin typeface="Courier New"/>
                <a:cs typeface="Courier New"/>
              </a:rPr>
              <a:t>item_id,$_POST</a:t>
            </a:r>
            <a:r>
              <a:rPr lang="en-US" sz="1600" b="1" dirty="0">
                <a:latin typeface="Courier New"/>
                <a:cs typeface="Courier New"/>
              </a:rPr>
              <a:t>[$amount],$</a:t>
            </a:r>
            <a:r>
              <a:rPr lang="en-US" sz="1600" b="1" dirty="0" err="1">
                <a:latin typeface="Courier New"/>
                <a:cs typeface="Courier New"/>
              </a:rPr>
              <a:t>cart_id</a:t>
            </a:r>
            <a:r>
              <a:rPr lang="en-US" sz="1600" b="1" dirty="0">
                <a:latin typeface="Courier New"/>
                <a:cs typeface="Courier New"/>
              </a:rPr>
              <a:t>);</a:t>
            </a:r>
          </a:p>
          <a:p>
            <a:r>
              <a:rPr lang="en-US" sz="16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5366169"/>
            <a:ext cx="6553200" cy="55372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63879" y="930956"/>
            <a:ext cx="8249934" cy="9144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Extract added items/Edit amount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6F624B-E45E-6348-BD75-8F786F47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13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CCBD-324E-B54F-9932-178B4813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8296-88F1-D948-8D07-2ABA56D0E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B287F-BB23-904A-874B-588350A2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4742"/>
            <a:ext cx="9144000" cy="194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1AA63AD-230B-3D4F-B5D6-F9007514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309798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58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81626" y="1933402"/>
            <a:ext cx="207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checkout.php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235790" y="4879284"/>
            <a:ext cx="197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[</a:t>
            </a:r>
            <a:r>
              <a:rPr lang="en-AU" sz="2400" dirty="0" err="1"/>
              <a:t>tb_customer</a:t>
            </a:r>
            <a:r>
              <a:rPr lang="en-AU" sz="2400" dirty="0"/>
              <a:t>]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211211" y="2854997"/>
            <a:ext cx="1159333" cy="745104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4271"/>
          <a:stretch/>
        </p:blipFill>
        <p:spPr>
          <a:xfrm>
            <a:off x="838200" y="4569738"/>
            <a:ext cx="4108868" cy="415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8" y="5486400"/>
            <a:ext cx="8254080" cy="7584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46557" y="4100727"/>
            <a:ext cx="526142" cy="28490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38826" y="5486400"/>
            <a:ext cx="1072272" cy="499352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/>
          <p:nvPr/>
        </p:nvCxnSpPr>
        <p:spPr>
          <a:xfrm>
            <a:off x="5272699" y="4363181"/>
            <a:ext cx="2602263" cy="1243221"/>
          </a:xfrm>
          <a:prstGeom prst="bent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5800" y="4495800"/>
            <a:ext cx="8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96545" y="498479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81190" y="4569739"/>
            <a:ext cx="918464" cy="415052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26" y="785990"/>
            <a:ext cx="8232187" cy="914400"/>
          </a:xfrm>
        </p:spPr>
        <p:txBody>
          <a:bodyPr>
            <a:normAutofit/>
          </a:bodyPr>
          <a:lstStyle/>
          <a:p>
            <a:r>
              <a:rPr lang="en-US" dirty="0"/>
              <a:t>Check out and Process payment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0174" b="20174"/>
          <a:stretch/>
        </p:blipFill>
        <p:spPr>
          <a:xfrm>
            <a:off x="681626" y="2382247"/>
            <a:ext cx="4983163" cy="2176463"/>
          </a:xfrm>
        </p:spPr>
      </p:pic>
      <p:pic>
        <p:nvPicPr>
          <p:cNvPr id="20" name="Picture 1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9" t="55480" b="26712"/>
          <a:stretch/>
        </p:blipFill>
        <p:spPr>
          <a:xfrm>
            <a:off x="210204" y="5728136"/>
            <a:ext cx="7217097" cy="324069"/>
          </a:xfrm>
          <a:prstGeom prst="rect">
            <a:avLst/>
          </a:prstGeom>
          <a:ln>
            <a:solidFill>
              <a:srgbClr val="4597A0"/>
            </a:solidFill>
          </a:ln>
        </p:spPr>
      </p:pic>
      <p:cxnSp>
        <p:nvCxnSpPr>
          <p:cNvPr id="32" name="Elbow Connector 31"/>
          <p:cNvCxnSpPr>
            <a:cxnSpLocks/>
            <a:stCxn id="30" idx="2"/>
            <a:endCxn id="16" idx="2"/>
          </p:cNvCxnSpPr>
          <p:nvPr/>
        </p:nvCxnSpPr>
        <p:spPr>
          <a:xfrm rot="16200000" flipH="1">
            <a:off x="4057212" y="2168001"/>
            <a:ext cx="1000961" cy="6634540"/>
          </a:xfrm>
          <a:prstGeom prst="bentConnector3">
            <a:avLst>
              <a:gd name="adj1" fmla="val 122838"/>
            </a:avLst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r="6973" b="79664"/>
          <a:stretch/>
        </p:blipFill>
        <p:spPr>
          <a:xfrm>
            <a:off x="87586" y="5486400"/>
            <a:ext cx="7321313" cy="268013"/>
          </a:xfrm>
          <a:prstGeom prst="rect">
            <a:avLst/>
          </a:prstGeom>
          <a:ln w="19050" cmpd="sng">
            <a:solidFill>
              <a:schemeClr val="accent5">
                <a:lumMod val="50000"/>
              </a:schemeClr>
            </a:solidFill>
          </a:ln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5"/>
          <a:srcRect l="81964" t="72155" r="4003" b="17980"/>
          <a:stretch/>
        </p:blipFill>
        <p:spPr>
          <a:xfrm>
            <a:off x="7815511" y="5699599"/>
            <a:ext cx="595587" cy="306552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061551C-F6AA-EC4E-9FF2-F565EDC2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55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2095933"/>
            <a:ext cx="6705600" cy="461664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function </a:t>
            </a:r>
            <a:r>
              <a:rPr lang="en-US" sz="1400" b="1" dirty="0" err="1">
                <a:latin typeface="Courier New"/>
                <a:cs typeface="Courier New"/>
              </a:rPr>
              <a:t>display_checkout</a:t>
            </a:r>
            <a:r>
              <a:rPr lang="en-US" sz="1400" b="1" dirty="0">
                <a:latin typeface="Courier New"/>
                <a:cs typeface="Courier New"/>
              </a:rPr>
              <a:t>($</a:t>
            </a:r>
            <a:r>
              <a:rPr lang="en-US" sz="1400" b="1" dirty="0" err="1">
                <a:latin typeface="Courier New"/>
                <a:cs typeface="Courier New"/>
              </a:rPr>
              <a:t>cart_id,$username</a:t>
            </a:r>
            <a:r>
              <a:rPr lang="en-US" sz="1400" b="1" dirty="0">
                <a:latin typeface="Courier New"/>
                <a:cs typeface="Courier New"/>
              </a:rPr>
              <a:t>){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altLang="ko-KR" sz="1400" b="1" dirty="0">
                <a:latin typeface="Courier New"/>
                <a:cs typeface="Courier New"/>
              </a:rPr>
              <a:t>…</a:t>
            </a:r>
            <a:r>
              <a:rPr lang="en-AU" altLang="ko-KR" sz="1400" b="1" dirty="0">
                <a:latin typeface="Courier New"/>
                <a:cs typeface="Courier New"/>
              </a:rPr>
              <a:t>same as </a:t>
            </a:r>
            <a:r>
              <a:rPr lang="en-AU" altLang="ko-KR" sz="1400" b="1" dirty="0" err="1">
                <a:latin typeface="Courier New"/>
                <a:cs typeface="Courier New"/>
              </a:rPr>
              <a:t>display_cart</a:t>
            </a:r>
            <a:r>
              <a:rPr lang="en-AU" altLang="ko-KR" sz="1400" b="1" dirty="0">
                <a:latin typeface="Courier New"/>
                <a:cs typeface="Courier New"/>
              </a:rPr>
              <a:t> except &lt;input&gt; tag…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$query = "SELECT credit_balance FROM  `</a:t>
            </a:r>
            <a:r>
              <a:rPr lang="en-US" sz="1400" b="1" dirty="0" err="1">
                <a:latin typeface="Courier New"/>
                <a:cs typeface="Courier New"/>
              </a:rPr>
              <a:t>tb_customer</a:t>
            </a:r>
            <a:r>
              <a:rPr lang="en-US" sz="1400" b="1" dirty="0">
                <a:latin typeface="Courier New"/>
                <a:cs typeface="Courier New"/>
              </a:rPr>
              <a:t>` WHERE `</a:t>
            </a:r>
            <a:r>
              <a:rPr lang="en-US" sz="1400" b="1" dirty="0" err="1">
                <a:latin typeface="Courier New"/>
                <a:cs typeface="Courier New"/>
              </a:rPr>
              <a:t>customer_id</a:t>
            </a:r>
            <a:r>
              <a:rPr lang="en-US" sz="1400" b="1" dirty="0">
                <a:latin typeface="Courier New"/>
                <a:cs typeface="Courier New"/>
              </a:rPr>
              <a:t>` LIKE '$username'";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$result =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-&gt;query($query);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$row = $result-&gt;</a:t>
            </a:r>
            <a:r>
              <a:rPr lang="en-US" sz="1400" b="1" dirty="0" err="1">
                <a:latin typeface="Courier New"/>
                <a:cs typeface="Courier New"/>
              </a:rPr>
              <a:t>fetch_array</a:t>
            </a:r>
            <a:r>
              <a:rPr lang="en-US" sz="1400" b="1" dirty="0">
                <a:latin typeface="Courier New"/>
                <a:cs typeface="Courier New"/>
              </a:rPr>
              <a:t>(MYSQLI_ASSOC);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echo "&lt;</a:t>
            </a:r>
            <a:r>
              <a:rPr lang="en-US" sz="1400" b="1" dirty="0" err="1">
                <a:latin typeface="Courier New"/>
                <a:cs typeface="Courier New"/>
              </a:rPr>
              <a:t>tr</a:t>
            </a:r>
            <a:r>
              <a:rPr lang="en-US" sz="1400" b="1" dirty="0">
                <a:latin typeface="Courier New"/>
                <a:cs typeface="Courier New"/>
              </a:rPr>
              <a:t>&gt;&lt;td </a:t>
            </a:r>
            <a:r>
              <a:rPr lang="en-US" sz="1400" b="1" dirty="0" err="1">
                <a:latin typeface="Courier New"/>
                <a:cs typeface="Courier New"/>
              </a:rPr>
              <a:t>colspan</a:t>
            </a:r>
            <a:r>
              <a:rPr lang="en-US" sz="1400" b="1" dirty="0">
                <a:latin typeface="Courier New"/>
                <a:cs typeface="Courier New"/>
              </a:rPr>
              <a:t>=5 align=right&gt;Your balance&lt;/td&gt;&lt;td&gt;".</a:t>
            </a:r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$row['credit_balance']."&lt;/td&gt;";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=$row['credit_balance']-$total;	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echo "&lt;</a:t>
            </a:r>
            <a:r>
              <a:rPr lang="en-US" sz="1400" b="1" dirty="0" err="1">
                <a:latin typeface="Courier New"/>
                <a:cs typeface="Courier New"/>
              </a:rPr>
              <a:t>tr</a:t>
            </a:r>
            <a:r>
              <a:rPr lang="en-US" sz="1400" b="1" dirty="0">
                <a:latin typeface="Courier New"/>
                <a:cs typeface="Courier New"/>
              </a:rPr>
              <a:t>&gt;&lt;td </a:t>
            </a:r>
            <a:r>
              <a:rPr lang="en-US" sz="1400" b="1" dirty="0" err="1">
                <a:latin typeface="Courier New"/>
                <a:cs typeface="Courier New"/>
              </a:rPr>
              <a:t>colspan</a:t>
            </a:r>
            <a:r>
              <a:rPr lang="en-US" sz="1400" b="1" dirty="0">
                <a:latin typeface="Courier New"/>
                <a:cs typeface="Courier New"/>
              </a:rPr>
              <a:t>=5 align=right&gt;Your balance(after transaction)&lt;/td&gt;&lt;td&gt;$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&lt;/td&gt;";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if($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&lt;0){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latin typeface="Courier New"/>
                <a:cs typeface="Courier New"/>
              </a:rPr>
              <a:t>echo "&lt;</a:t>
            </a:r>
            <a:r>
              <a:rPr lang="en-US" sz="1400" b="1" dirty="0" err="1">
                <a:latin typeface="Courier New"/>
                <a:cs typeface="Courier New"/>
              </a:rPr>
              <a:t>tr</a:t>
            </a:r>
            <a:r>
              <a:rPr lang="en-US" sz="1400" b="1" dirty="0">
                <a:latin typeface="Courier New"/>
                <a:cs typeface="Courier New"/>
              </a:rPr>
              <a:t>&gt;&lt;td </a:t>
            </a:r>
            <a:r>
              <a:rPr lang="en-US" sz="1400" b="1" dirty="0" err="1">
                <a:latin typeface="Courier New"/>
                <a:cs typeface="Courier New"/>
              </a:rPr>
              <a:t>colspan</a:t>
            </a:r>
            <a:r>
              <a:rPr lang="en-US" sz="1400" b="1" dirty="0">
                <a:latin typeface="Courier New"/>
                <a:cs typeface="Courier New"/>
              </a:rPr>
              <a:t>=6 align=right&gt;You do not have sufficient credit.&lt;/td&gt;&lt;/</a:t>
            </a:r>
            <a:r>
              <a:rPr lang="en-US" sz="1400" b="1" dirty="0" err="1">
                <a:latin typeface="Courier New"/>
                <a:cs typeface="Courier New"/>
              </a:rPr>
              <a:t>tr</a:t>
            </a:r>
            <a:r>
              <a:rPr lang="en-US" sz="1400" b="1" dirty="0">
                <a:latin typeface="Courier New"/>
                <a:cs typeface="Courier New"/>
              </a:rPr>
              <a:t>&gt;";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}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echo "&lt;/table&gt;";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if($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&gt;=0){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    </a:t>
            </a:r>
            <a:r>
              <a:rPr lang="en-US" sz="1400" b="1" dirty="0">
                <a:latin typeface="Courier New"/>
                <a:cs typeface="Courier New"/>
              </a:rPr>
              <a:t>echo "&lt;a </a:t>
            </a:r>
            <a:r>
              <a:rPr lang="en-US" sz="1400" b="1" dirty="0" err="1">
                <a:latin typeface="Courier New"/>
                <a:cs typeface="Courier New"/>
              </a:rPr>
              <a:t>href</a:t>
            </a:r>
            <a:r>
              <a:rPr lang="en-US" sz="1400" b="1" dirty="0">
                <a:latin typeface="Courier New"/>
                <a:cs typeface="Courier New"/>
              </a:rPr>
              <a:t>='</a:t>
            </a:r>
            <a:r>
              <a:rPr lang="en-US" sz="1400" b="1" dirty="0" err="1">
                <a:latin typeface="Courier New"/>
                <a:cs typeface="Courier New"/>
              </a:rPr>
              <a:t>pay.php?paynow</a:t>
            </a:r>
            <a:r>
              <a:rPr lang="en-US" sz="1400" b="1" dirty="0">
                <a:latin typeface="Courier New"/>
                <a:cs typeface="Courier New"/>
              </a:rPr>
              <a:t>=</a:t>
            </a:r>
            <a:r>
              <a:rPr lang="en-US" sz="1400" b="1" dirty="0" err="1">
                <a:latin typeface="Courier New"/>
                <a:cs typeface="Courier New"/>
              </a:rPr>
              <a:t>true&amp;afterbalance</a:t>
            </a:r>
            <a:r>
              <a:rPr lang="en-US" sz="1400" b="1" dirty="0">
                <a:latin typeface="Courier New"/>
                <a:cs typeface="Courier New"/>
              </a:rPr>
              <a:t>=$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'&gt;Pay Now&lt;/a&gt;&lt;</a:t>
            </a:r>
            <a:r>
              <a:rPr lang="en-US" sz="1400" b="1" dirty="0" err="1">
                <a:latin typeface="Courier New"/>
                <a:cs typeface="Courier New"/>
              </a:rPr>
              <a:t>br</a:t>
            </a:r>
            <a:r>
              <a:rPr lang="en-US" sz="1400" b="1" dirty="0">
                <a:latin typeface="Courier New"/>
                <a:cs typeface="Courier New"/>
              </a:rPr>
              <a:t>/&gt;";</a:t>
            </a:r>
          </a:p>
          <a:p>
            <a:r>
              <a:rPr lang="ko-KR" alt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>
                <a:latin typeface="Courier New"/>
                <a:cs typeface="Courier New"/>
              </a:rPr>
              <a:t>}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562533"/>
            <a:ext cx="6705600" cy="5232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=</a:t>
            </a:r>
            <a:r>
              <a:rPr lang="en-US" sz="1400" b="1" dirty="0" err="1">
                <a:latin typeface="Courier New"/>
                <a:cs typeface="Courier New"/>
              </a:rPr>
              <a:t>checkCart</a:t>
            </a:r>
            <a:r>
              <a:rPr lang="en-US" sz="1400" b="1" dirty="0">
                <a:latin typeface="Courier New"/>
                <a:cs typeface="Courier New"/>
              </a:rPr>
              <a:t>($username);</a:t>
            </a:r>
          </a:p>
          <a:p>
            <a:r>
              <a:rPr lang="en-US" sz="1400" b="1" dirty="0" err="1">
                <a:latin typeface="Courier New"/>
                <a:cs typeface="Courier New"/>
              </a:rPr>
              <a:t>display_checkout</a:t>
            </a:r>
            <a:r>
              <a:rPr lang="en-US" sz="1400" b="1" dirty="0">
                <a:latin typeface="Courier New"/>
                <a:cs typeface="Courier New"/>
              </a:rPr>
              <a:t>($</a:t>
            </a:r>
            <a:r>
              <a:rPr lang="en-US" sz="1400" b="1" dirty="0" err="1">
                <a:latin typeface="Courier New"/>
                <a:cs typeface="Courier New"/>
              </a:rPr>
              <a:t>cart_id,$username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621280"/>
            <a:ext cx="6553200" cy="1366144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3775" y="567705"/>
            <a:ext cx="8300038" cy="914400"/>
          </a:xfrm>
        </p:spPr>
        <p:txBody>
          <a:bodyPr>
            <a:normAutofit/>
          </a:bodyPr>
          <a:lstStyle/>
          <a:p>
            <a:r>
              <a:rPr lang="en-US" dirty="0"/>
              <a:t>Check out and Process payment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9845B6F-C363-3D44-B833-EDF3EE14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83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3291672"/>
            <a:ext cx="7168030" cy="332398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function </a:t>
            </a:r>
            <a:r>
              <a:rPr lang="en-US" sz="1400" b="1" dirty="0" err="1">
                <a:latin typeface="Courier New"/>
                <a:cs typeface="Courier New"/>
              </a:rPr>
              <a:t>complete_transaction</a:t>
            </a:r>
            <a:r>
              <a:rPr lang="en-US" sz="1400" b="1" dirty="0">
                <a:latin typeface="Courier New"/>
                <a:cs typeface="Courier New"/>
              </a:rPr>
              <a:t>($username,$after_balance,$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global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-&gt;query('SET </a:t>
            </a:r>
            <a:r>
              <a:rPr lang="en-US" sz="1400" b="1" dirty="0" err="1">
                <a:latin typeface="Courier New"/>
                <a:cs typeface="Courier New"/>
              </a:rPr>
              <a:t>autocommit</a:t>
            </a:r>
            <a:r>
              <a:rPr lang="en-US" sz="1400" b="1" dirty="0">
                <a:latin typeface="Courier New"/>
                <a:cs typeface="Courier New"/>
              </a:rPr>
              <a:t> = OFF;');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-&gt;query('START TRANSACTION;');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item_query</a:t>
            </a:r>
            <a:r>
              <a:rPr lang="en-US" sz="1400" b="1" dirty="0">
                <a:latin typeface="Courier New"/>
                <a:cs typeface="Courier New"/>
              </a:rPr>
              <a:t> = "SELECT </a:t>
            </a:r>
            <a:r>
              <a:rPr lang="en-US" sz="1400" b="1" dirty="0" err="1">
                <a:latin typeface="Courier New"/>
                <a:cs typeface="Courier New"/>
              </a:rPr>
              <a:t>tb_item.item_id</a:t>
            </a:r>
            <a:r>
              <a:rPr lang="en-US" sz="1400" b="1" dirty="0">
                <a:latin typeface="Courier New"/>
                <a:cs typeface="Courier New"/>
              </a:rPr>
              <a:t>, </a:t>
            </a:r>
            <a:r>
              <a:rPr lang="en-US" sz="1400" b="1" dirty="0" err="1">
                <a:latin typeface="Courier New"/>
                <a:cs typeface="Courier New"/>
              </a:rPr>
              <a:t>ordered_amount</a:t>
            </a:r>
            <a:r>
              <a:rPr lang="en-US" sz="1400" b="1" dirty="0">
                <a:latin typeface="Courier New"/>
                <a:cs typeface="Courier New"/>
              </a:rPr>
              <a:t>, </a:t>
            </a:r>
            <a:r>
              <a:rPr lang="en-US" sz="1400" b="1" dirty="0" err="1">
                <a:latin typeface="Courier New"/>
                <a:cs typeface="Courier New"/>
              </a:rPr>
              <a:t>item_quantity</a:t>
            </a:r>
            <a:r>
              <a:rPr lang="en-US" sz="1400" b="1" dirty="0">
                <a:latin typeface="Courier New"/>
                <a:cs typeface="Courier New"/>
              </a:rPr>
              <a:t> FROM `</a:t>
            </a:r>
            <a:r>
              <a:rPr lang="en-US" sz="1400" b="1" dirty="0" err="1">
                <a:latin typeface="Courier New"/>
                <a:cs typeface="Courier New"/>
              </a:rPr>
              <a:t>tb_item</a:t>
            </a:r>
            <a:r>
              <a:rPr lang="en-US" sz="1400" b="1" dirty="0">
                <a:latin typeface="Courier New"/>
                <a:cs typeface="Courier New"/>
              </a:rPr>
              <a:t>` LEFT JOIN </a:t>
            </a:r>
            <a:r>
              <a:rPr lang="en-US" sz="1400" b="1" dirty="0" err="1">
                <a:latin typeface="Courier New"/>
                <a:cs typeface="Courier New"/>
              </a:rPr>
              <a:t>tb_transaction</a:t>
            </a:r>
            <a:r>
              <a:rPr lang="en-US" sz="1400" b="1" dirty="0">
                <a:latin typeface="Courier New"/>
                <a:cs typeface="Courier New"/>
              </a:rPr>
              <a:t> ON </a:t>
            </a:r>
            <a:r>
              <a:rPr lang="en-US" sz="1400" b="1" dirty="0" err="1">
                <a:latin typeface="Courier New"/>
                <a:cs typeface="Courier New"/>
              </a:rPr>
              <a:t>tb_transaction.item_id</a:t>
            </a:r>
            <a:r>
              <a:rPr lang="en-US" sz="1400" b="1" dirty="0">
                <a:latin typeface="Courier New"/>
                <a:cs typeface="Courier New"/>
              </a:rPr>
              <a:t>=</a:t>
            </a:r>
            <a:r>
              <a:rPr lang="en-US" sz="1400" b="1" dirty="0" err="1">
                <a:latin typeface="Courier New"/>
                <a:cs typeface="Courier New"/>
              </a:rPr>
              <a:t>tb_item.item_id</a:t>
            </a:r>
            <a:r>
              <a:rPr lang="en-US" sz="1400" b="1" dirty="0">
                <a:latin typeface="Courier New"/>
                <a:cs typeface="Courier New"/>
              </a:rPr>
              <a:t> WHERE </a:t>
            </a:r>
            <a:r>
              <a:rPr lang="en-US" sz="1400" b="1" dirty="0" err="1">
                <a:latin typeface="Courier New"/>
                <a:cs typeface="Courier New"/>
              </a:rPr>
              <a:t>tb_transaction.cart_id</a:t>
            </a:r>
            <a:r>
              <a:rPr lang="en-US" sz="1400" b="1" dirty="0">
                <a:latin typeface="Courier New"/>
                <a:cs typeface="Courier New"/>
              </a:rPr>
              <a:t> = 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item_result</a:t>
            </a:r>
            <a:r>
              <a:rPr lang="en-US" sz="1400" b="1" dirty="0">
                <a:latin typeface="Courier New"/>
                <a:cs typeface="Courier New"/>
              </a:rPr>
              <a:t> =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</a:t>
            </a:r>
            <a:r>
              <a:rPr lang="en-US" sz="1400" b="1" dirty="0" err="1">
                <a:latin typeface="Courier New"/>
                <a:cs typeface="Courier New"/>
              </a:rPr>
              <a:t>item_query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while($row=$</a:t>
            </a:r>
            <a:r>
              <a:rPr lang="en-US" sz="1400" b="1" dirty="0" err="1">
                <a:latin typeface="Courier New"/>
                <a:cs typeface="Courier New"/>
              </a:rPr>
              <a:t>item_result</a:t>
            </a:r>
            <a:r>
              <a:rPr lang="en-US" sz="1400" b="1" dirty="0">
                <a:latin typeface="Courier New"/>
                <a:cs typeface="Courier New"/>
              </a:rPr>
              <a:t>-&gt;</a:t>
            </a:r>
            <a:r>
              <a:rPr lang="en-US" sz="1400" b="1" dirty="0" err="1">
                <a:latin typeface="Courier New"/>
                <a:cs typeface="Courier New"/>
              </a:rPr>
              <a:t>fetch_array</a:t>
            </a:r>
            <a:r>
              <a:rPr lang="en-US" sz="1400" b="1" dirty="0">
                <a:latin typeface="Courier New"/>
                <a:cs typeface="Courier New"/>
              </a:rPr>
              <a:t>(MYSQLI_ASSOC)){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</a:t>
            </a:r>
            <a:r>
              <a:rPr lang="en-US" sz="1400" b="1" dirty="0" err="1">
                <a:latin typeface="Courier New"/>
                <a:cs typeface="Courier New"/>
              </a:rPr>
              <a:t>item_id</a:t>
            </a:r>
            <a:r>
              <a:rPr lang="en-US" sz="1400" b="1" dirty="0">
                <a:latin typeface="Courier New"/>
                <a:cs typeface="Courier New"/>
              </a:rPr>
              <a:t>=$row['</a:t>
            </a:r>
            <a:r>
              <a:rPr lang="en-US" sz="1400" b="1" dirty="0" err="1">
                <a:latin typeface="Courier New"/>
                <a:cs typeface="Courier New"/>
              </a:rPr>
              <a:t>item_id</a:t>
            </a:r>
            <a:r>
              <a:rPr lang="en-US" sz="1400" b="1" dirty="0">
                <a:latin typeface="Courier New"/>
                <a:cs typeface="Courier New"/>
              </a:rPr>
              <a:t>'];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$amount=$row['</a:t>
            </a:r>
            <a:r>
              <a:rPr lang="en-US" sz="1400" b="1" dirty="0" err="1">
                <a:latin typeface="Courier New"/>
                <a:cs typeface="Courier New"/>
              </a:rPr>
              <a:t>ordered_amount</a:t>
            </a:r>
            <a:r>
              <a:rPr lang="en-US" sz="1400" b="1" dirty="0">
                <a:latin typeface="Courier New"/>
                <a:cs typeface="Courier New"/>
              </a:rPr>
              <a:t>'];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$quantity=$row['</a:t>
            </a:r>
            <a:r>
              <a:rPr lang="en-US" sz="1400" b="1" dirty="0" err="1">
                <a:latin typeface="Courier New"/>
                <a:cs typeface="Courier New"/>
              </a:rPr>
              <a:t>item_quantity</a:t>
            </a:r>
            <a:r>
              <a:rPr lang="en-US" sz="1400" b="1" dirty="0">
                <a:latin typeface="Courier New"/>
                <a:cs typeface="Courier New"/>
              </a:rPr>
              <a:t>'];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$remain=$quantity-$amount;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				</a:t>
            </a:r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b="1" dirty="0">
                <a:latin typeface="Courier New"/>
                <a:cs typeface="Courier New"/>
              </a:rPr>
              <a:t>continued…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472312"/>
            <a:ext cx="7168030" cy="181588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if($_GET['</a:t>
            </a:r>
            <a:r>
              <a:rPr lang="en-US" sz="1400" b="1" dirty="0" err="1">
                <a:latin typeface="Courier New"/>
                <a:cs typeface="Courier New"/>
              </a:rPr>
              <a:t>paynow</a:t>
            </a:r>
            <a:r>
              <a:rPr lang="en-US" sz="1400" b="1" dirty="0">
                <a:latin typeface="Courier New"/>
                <a:cs typeface="Courier New"/>
              </a:rPr>
              <a:t>']=='true'){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echo "Thank you.&lt;</a:t>
            </a:r>
            <a:r>
              <a:rPr lang="en-US" sz="1400" b="1" dirty="0" err="1">
                <a:latin typeface="Courier New"/>
                <a:cs typeface="Courier New"/>
              </a:rPr>
              <a:t>br</a:t>
            </a:r>
            <a:r>
              <a:rPr lang="en-US" sz="1400" b="1" dirty="0">
                <a:latin typeface="Courier New"/>
                <a:cs typeface="Courier New"/>
              </a:rPr>
              <a:t>/&gt;";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echo "Transaction completed.";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=$_GET['</a:t>
            </a:r>
            <a:r>
              <a:rPr lang="en-US" sz="1400" b="1" dirty="0" err="1">
                <a:latin typeface="Courier New"/>
                <a:cs typeface="Courier New"/>
              </a:rPr>
              <a:t>afterbalance</a:t>
            </a:r>
            <a:r>
              <a:rPr lang="en-US" sz="1400" b="1" dirty="0">
                <a:latin typeface="Courier New"/>
                <a:cs typeface="Courier New"/>
              </a:rPr>
              <a:t>'];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=</a:t>
            </a:r>
            <a:r>
              <a:rPr lang="en-US" sz="1400" b="1" dirty="0" err="1">
                <a:latin typeface="Courier New"/>
                <a:cs typeface="Courier New"/>
              </a:rPr>
              <a:t>checkCart</a:t>
            </a:r>
            <a:r>
              <a:rPr lang="en-US" sz="1400" b="1" dirty="0">
                <a:latin typeface="Courier New"/>
                <a:cs typeface="Courier New"/>
              </a:rPr>
              <a:t>($_SESSION['user']);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</a:t>
            </a:r>
            <a:r>
              <a:rPr lang="en-US" sz="1400" b="1" dirty="0" err="1">
                <a:latin typeface="Courier New"/>
                <a:cs typeface="Courier New"/>
              </a:rPr>
              <a:t>complete_transaction</a:t>
            </a:r>
            <a:r>
              <a:rPr lang="en-US" sz="1400" b="1" dirty="0">
                <a:latin typeface="Courier New"/>
                <a:cs typeface="Courier New"/>
              </a:rPr>
              <a:t>($_SESSION['user'],$after_balance,$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4041568"/>
            <a:ext cx="7091830" cy="133407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2997" y="3788149"/>
            <a:ext cx="4308970" cy="398502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1041" y="331380"/>
            <a:ext cx="8412772" cy="914400"/>
          </a:xfrm>
        </p:spPr>
        <p:txBody>
          <a:bodyPr>
            <a:normAutofit/>
          </a:bodyPr>
          <a:lstStyle/>
          <a:p>
            <a:r>
              <a:rPr lang="en-US" dirty="0"/>
              <a:t>Check out and Process payment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3A462C-E7C6-AE46-AEA1-D7E2868E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06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89" y="1752600"/>
            <a:ext cx="8342931" cy="50167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continued…         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$query = "UPDATE `</a:t>
            </a:r>
            <a:r>
              <a:rPr lang="en-US" sz="1400" b="1" dirty="0" err="1">
                <a:latin typeface="Courier New"/>
                <a:cs typeface="Courier New"/>
              </a:rPr>
              <a:t>tb_item</a:t>
            </a:r>
            <a:r>
              <a:rPr lang="en-US" sz="1400" b="1" dirty="0">
                <a:latin typeface="Courier New"/>
                <a:cs typeface="Courier New"/>
              </a:rPr>
              <a:t>` SET `</a:t>
            </a:r>
            <a:r>
              <a:rPr lang="en-US" sz="1400" b="1" dirty="0" err="1">
                <a:latin typeface="Courier New"/>
                <a:cs typeface="Courier New"/>
              </a:rPr>
              <a:t>item_quantity</a:t>
            </a:r>
            <a:r>
              <a:rPr lang="en-US" sz="1400" b="1" dirty="0">
                <a:latin typeface="Courier New"/>
                <a:cs typeface="Courier New"/>
              </a:rPr>
              <a:t>`=$remain WHERE `</a:t>
            </a:r>
            <a:r>
              <a:rPr lang="en-US" sz="1400" b="1" dirty="0" err="1">
                <a:latin typeface="Courier New"/>
                <a:cs typeface="Courier New"/>
              </a:rPr>
              <a:t>item_id</a:t>
            </a:r>
            <a:r>
              <a:rPr lang="en-US" sz="1400" b="1" dirty="0">
                <a:latin typeface="Courier New"/>
                <a:cs typeface="Courier New"/>
              </a:rPr>
              <a:t>`=$</a:t>
            </a:r>
            <a:r>
              <a:rPr lang="en-US" sz="1400" b="1" dirty="0" err="1">
                <a:latin typeface="Courier New"/>
                <a:cs typeface="Courier New"/>
              </a:rPr>
              <a:t>item_id</a:t>
            </a:r>
            <a:r>
              <a:rPr lang="en-US" sz="1400" b="1" dirty="0">
                <a:latin typeface="Courier New"/>
                <a:cs typeface="Courier New"/>
              </a:rPr>
              <a:t>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if(!$result =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-&gt;query($query)){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-&gt;query('ROLLBACK;');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    exit;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$query = "UPDATE `</a:t>
            </a:r>
            <a:r>
              <a:rPr lang="en-US" sz="1400" b="1" dirty="0" err="1">
                <a:latin typeface="Courier New"/>
                <a:cs typeface="Courier New"/>
              </a:rPr>
              <a:t>tb_customer</a:t>
            </a:r>
            <a:r>
              <a:rPr lang="en-US" sz="1400" b="1" dirty="0">
                <a:latin typeface="Courier New"/>
                <a:cs typeface="Courier New"/>
              </a:rPr>
              <a:t>` SET `credit_balance`=$</a:t>
            </a:r>
            <a:r>
              <a:rPr lang="en-US" sz="1400" b="1" dirty="0" err="1">
                <a:latin typeface="Courier New"/>
                <a:cs typeface="Courier New"/>
              </a:rPr>
              <a:t>after_balance</a:t>
            </a:r>
            <a:r>
              <a:rPr lang="en-US" sz="1400" b="1" dirty="0">
                <a:latin typeface="Courier New"/>
                <a:cs typeface="Courier New"/>
              </a:rPr>
              <a:t> WHERE </a:t>
            </a:r>
            <a:r>
              <a:rPr lang="en-US" sz="1400" b="1" dirty="0" err="1">
                <a:latin typeface="Courier New"/>
                <a:cs typeface="Courier New"/>
              </a:rPr>
              <a:t>customer_id</a:t>
            </a:r>
            <a:r>
              <a:rPr lang="en-US" sz="1400" b="1" dirty="0">
                <a:latin typeface="Courier New"/>
                <a:cs typeface="Courier New"/>
              </a:rPr>
              <a:t> = '$username';”;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if(!$result=$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-&gt;query($query)){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-&gt;query('ROLLBACK;');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exit;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$query = "UPDATE `</a:t>
            </a:r>
            <a:r>
              <a:rPr lang="en-US" sz="1400" b="1" dirty="0" err="1">
                <a:latin typeface="Courier New"/>
                <a:cs typeface="Courier New"/>
              </a:rPr>
              <a:t>tb_cart</a:t>
            </a:r>
            <a:r>
              <a:rPr lang="en-US" sz="1400" b="1" dirty="0">
                <a:latin typeface="Courier New"/>
                <a:cs typeface="Courier New"/>
              </a:rPr>
              <a:t>` SET `paid`='Y' WHERE 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=$</a:t>
            </a:r>
            <a:r>
              <a:rPr lang="en-US" sz="1400" b="1" dirty="0" err="1">
                <a:latin typeface="Courier New"/>
                <a:cs typeface="Courier New"/>
              </a:rPr>
              <a:t>cart_id</a:t>
            </a:r>
            <a:r>
              <a:rPr lang="en-US" sz="1400" b="1" dirty="0">
                <a:latin typeface="Courier New"/>
                <a:cs typeface="Courier New"/>
              </a:rPr>
              <a:t>;";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-&gt;query($query);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if(!$result=$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-&gt;query($query)){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-&gt;query('ROLLBACK;');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exit;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}else{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    $</a:t>
            </a:r>
            <a:r>
              <a:rPr lang="en-US" sz="1400" b="1" dirty="0" err="1">
                <a:latin typeface="Courier New"/>
                <a:cs typeface="Courier New"/>
              </a:rPr>
              <a:t>mysqli</a:t>
            </a:r>
            <a:r>
              <a:rPr lang="en-US" sz="1400" b="1" dirty="0">
                <a:latin typeface="Courier New"/>
                <a:cs typeface="Courier New"/>
              </a:rPr>
              <a:t>-&gt;query('COMMIT;');</a:t>
            </a:r>
          </a:p>
          <a:p>
            <a:r>
              <a:rPr lang="en-US" sz="1400" b="1" dirty="0">
                <a:latin typeface="Courier New"/>
                <a:cs typeface="Courier New"/>
              </a:rPr>
              <a:t>    }</a:t>
            </a:r>
          </a:p>
          <a:p>
            <a:r>
              <a:rPr lang="en-US" sz="14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98689" y="2006600"/>
            <a:ext cx="8342931" cy="106680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8689" y="3460749"/>
            <a:ext cx="8342931" cy="570979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8688" y="4681531"/>
            <a:ext cx="8342931" cy="547058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689" y="6057644"/>
            <a:ext cx="8342931" cy="368300"/>
          </a:xfrm>
          <a:prstGeom prst="rect">
            <a:avLst/>
          </a:prstGeom>
          <a:solidFill>
            <a:srgbClr val="FFFF00">
              <a:alpha val="28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6405" y="666656"/>
            <a:ext cx="8237408" cy="914400"/>
          </a:xfrm>
        </p:spPr>
        <p:txBody>
          <a:bodyPr>
            <a:normAutofit/>
          </a:bodyPr>
          <a:lstStyle/>
          <a:p>
            <a:r>
              <a:rPr lang="en-US" dirty="0"/>
              <a:t>Check out and Process payment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E9AF36E-1866-AE4E-9778-0E036089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7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BB235B-50EA-F047-8128-0C5CEE706765}"/>
              </a:ext>
            </a:extLst>
          </p:cNvPr>
          <p:cNvSpPr/>
          <p:nvPr/>
        </p:nvSpPr>
        <p:spPr>
          <a:xfrm>
            <a:off x="3040380" y="2377440"/>
            <a:ext cx="301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Thank you</a:t>
            </a:r>
          </a:p>
          <a:p>
            <a:pPr algn="ctr"/>
            <a:r>
              <a:rPr lang="en-US" sz="2400" dirty="0"/>
              <a:t>Any Questions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ACDC4F6-0422-5644-A8EC-E62BB0BB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HTML – PHP - MySQL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4495800"/>
            <a:ext cx="7239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90600" y="2286000"/>
            <a:ext cx="4572000" cy="3238619"/>
            <a:chOff x="2362200" y="2286000"/>
            <a:chExt cx="4572000" cy="3238619"/>
          </a:xfrm>
        </p:grpSpPr>
        <p:sp>
          <p:nvSpPr>
            <p:cNvPr id="6" name="Rectangle 5"/>
            <p:cNvSpPr/>
            <p:nvPr/>
          </p:nvSpPr>
          <p:spPr>
            <a:xfrm>
              <a:off x="2362200" y="2895600"/>
              <a:ext cx="1676400" cy="12954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HTML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8400" y="2286000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Web browser</a:t>
              </a:r>
            </a:p>
          </p:txBody>
        </p:sp>
        <p:sp>
          <p:nvSpPr>
            <p:cNvPr id="8" name="Regular Pentagon 7"/>
            <p:cNvSpPr/>
            <p:nvPr/>
          </p:nvSpPr>
          <p:spPr>
            <a:xfrm>
              <a:off x="5105400" y="2743200"/>
              <a:ext cx="1828800" cy="1447800"/>
            </a:xfrm>
            <a:prstGeom prst="pentag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2600" y="2286000"/>
              <a:ext cx="9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114800" y="3429000"/>
              <a:ext cx="990600" cy="304800"/>
            </a:xfrm>
            <a:prstGeom prst="leftRightArrow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5199" y="4724400"/>
              <a:ext cx="2599053" cy="8002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HTML Form + </a:t>
              </a:r>
              <a:br>
                <a:rPr lang="en-US" sz="1600" b="1" dirty="0"/>
              </a:br>
              <a:r>
                <a:rPr lang="en-US" sz="1600" b="1" dirty="0"/>
                <a:t>Super global variable</a:t>
              </a:r>
            </a:p>
            <a:p>
              <a:pPr algn="ctr"/>
              <a:r>
                <a:rPr lang="en-US" sz="1400" b="1" dirty="0" err="1"/>
                <a:t>eg</a:t>
              </a:r>
              <a:r>
                <a:rPr lang="en-US" sz="1400" b="1" dirty="0"/>
                <a:t>) $_GET, $_POST</a:t>
              </a:r>
            </a:p>
          </p:txBody>
        </p:sp>
      </p:grpSp>
      <p:sp>
        <p:nvSpPr>
          <p:cNvPr id="12" name="Can 11"/>
          <p:cNvSpPr/>
          <p:nvPr/>
        </p:nvSpPr>
        <p:spPr>
          <a:xfrm>
            <a:off x="6629400" y="2743200"/>
            <a:ext cx="1524000" cy="160020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MySQL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2286000"/>
            <a:ext cx="121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62600" y="3429000"/>
            <a:ext cx="990600" cy="304800"/>
          </a:xfrm>
          <a:prstGeom prst="leftRight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57800" y="4724399"/>
            <a:ext cx="1939462" cy="584776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MySQL connection</a:t>
            </a:r>
            <a:endParaRPr lang="en-US" sz="1400" b="1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2A11A60-F344-F04E-A6DC-D716DA5A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HTML Form with 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48406"/>
            <a:ext cx="8574087" cy="1770660"/>
          </a:xfrm>
        </p:spPr>
        <p:txBody>
          <a:bodyPr/>
          <a:lstStyle/>
          <a:p>
            <a:r>
              <a:rPr lang="en-US" altLang="ko-KR" dirty="0"/>
              <a:t>To receive HTML form input from the server-side: </a:t>
            </a:r>
          </a:p>
          <a:p>
            <a:pPr lvl="1"/>
            <a:r>
              <a:rPr lang="en-US" altLang="ko-KR" dirty="0"/>
              <a:t>Use </a:t>
            </a:r>
            <a:r>
              <a:rPr lang="en-US" altLang="ko-KR" b="1" dirty="0" err="1"/>
              <a:t>Superglobal</a:t>
            </a:r>
            <a:r>
              <a:rPr lang="en-US" altLang="ko-KR" b="1" dirty="0"/>
              <a:t> variables</a:t>
            </a:r>
          </a:p>
          <a:p>
            <a:pPr marL="365760" lvl="1" indent="0">
              <a:buNone/>
            </a:pPr>
            <a:r>
              <a:rPr lang="en-US" altLang="ko-KR" dirty="0">
                <a:solidFill>
                  <a:srgbClr val="000000"/>
                </a:solidFill>
              </a:rPr>
              <a:t>Ex) $_GET[ </a:t>
            </a:r>
            <a:r>
              <a:rPr lang="en-US" altLang="ko-KR" dirty="0" err="1">
                <a:solidFill>
                  <a:srgbClr val="000000"/>
                </a:solidFill>
              </a:rPr>
              <a:t>var</a:t>
            </a:r>
            <a:r>
              <a:rPr lang="en-US" altLang="ko-KR" dirty="0">
                <a:solidFill>
                  <a:srgbClr val="000000"/>
                </a:solidFill>
              </a:rPr>
              <a:t> ] / $_POST[ </a:t>
            </a:r>
            <a:r>
              <a:rPr lang="en-US" altLang="ko-KR" dirty="0" err="1">
                <a:solidFill>
                  <a:srgbClr val="000000"/>
                </a:solidFill>
              </a:rPr>
              <a:t>var</a:t>
            </a:r>
            <a:r>
              <a:rPr lang="en-US" altLang="ko-KR" dirty="0">
                <a:solidFill>
                  <a:srgbClr val="000000"/>
                </a:solidFill>
              </a:rPr>
              <a:t> ]</a:t>
            </a:r>
            <a:endParaRPr lang="ko-KR" alt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35" y="3348829"/>
            <a:ext cx="783590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651000"/>
            <a:ext cx="6870700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2967829"/>
            <a:ext cx="6870700" cy="3556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7052508-7B00-0742-A0CD-5B5A6761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How to use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421234"/>
            <a:ext cx="7610476" cy="3670767"/>
          </a:xfrm>
        </p:spPr>
        <p:txBody>
          <a:bodyPr/>
          <a:lstStyle/>
          <a:p>
            <a:r>
              <a:rPr lang="en-US" dirty="0"/>
              <a:t>We will use MySQL as a Database in this unit</a:t>
            </a:r>
          </a:p>
          <a:p>
            <a:r>
              <a:rPr lang="en-US" dirty="0"/>
              <a:t>How to use (manipulate) the Database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terminal – Command line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the tool - </a:t>
            </a:r>
            <a:r>
              <a:rPr lang="en-US" dirty="0" err="1"/>
              <a:t>phpMyAdmin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559075"/>
            <a:ext cx="4558185" cy="160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406571" y="4559075"/>
            <a:ext cx="3245794" cy="1604241"/>
            <a:chOff x="1185024" y="1604664"/>
            <a:chExt cx="7059816" cy="4159779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604665"/>
              <a:ext cx="5730240" cy="4159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024" y="1604664"/>
              <a:ext cx="1329576" cy="4159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FCD657-DA71-EE42-9676-CD56F954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7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AU" dirty="0"/>
              <a:t>PHP - MySQL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supplies many built-in functions to interact </a:t>
            </a:r>
            <a:br>
              <a:rPr lang="en-US" dirty="0"/>
            </a:br>
            <a:r>
              <a:rPr lang="en-US" dirty="0"/>
              <a:t>with a MySQL.</a:t>
            </a:r>
          </a:p>
          <a:p>
            <a:r>
              <a:rPr lang="en-US" b="1" dirty="0">
                <a:solidFill>
                  <a:srgbClr val="AA2B1E"/>
                </a:solidFill>
              </a:rPr>
              <a:t>Steps </a:t>
            </a:r>
            <a:r>
              <a:rPr lang="en-US" dirty="0"/>
              <a:t>for connecting PHP to MySQL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connect to a database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transfer a query to a database and receive results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process or display results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dirty="0"/>
              <a:t>close the connection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70FE85-7498-7E4B-8A00-D88DCAF2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0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SQL Queries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8380" y="3533724"/>
            <a:ext cx="5867400" cy="107721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UPDATE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table_name</a:t>
            </a:r>
            <a:endParaRPr lang="en-US" altLang="ko-KR" sz="1600" b="1" dirty="0">
              <a:latin typeface="Courier New" pitchFamily="49" charset="0"/>
              <a:cs typeface="Courier New" pitchFamily="49" charset="0"/>
            </a:endParaRPr>
          </a:p>
          <a:p>
            <a:pPr algn="l" latinLnBrk="1"/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SET column_name1=expression1,</a:t>
            </a:r>
          </a:p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column_name2=expression2, …</a:t>
            </a:r>
          </a:p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conditions;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8380" y="4835462"/>
            <a:ext cx="5867400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DELETE FROM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8380" y="5403787"/>
            <a:ext cx="6553200" cy="33855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column_name1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column_name2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,… FROM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8380" y="5993481"/>
            <a:ext cx="6629400" cy="5847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column_name1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column_name2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… FROM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WHERE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8380" y="2081238"/>
            <a:ext cx="5867400" cy="107721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table_name</a:t>
            </a:r>
            <a:endParaRPr lang="en-US" altLang="ko-KR" sz="1600" b="1" dirty="0">
              <a:latin typeface="Courier New" pitchFamily="49" charset="0"/>
              <a:cs typeface="Courier New" pitchFamily="49" charset="0"/>
            </a:endParaRPr>
          </a:p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column_name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column_name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…)</a:t>
            </a:r>
          </a:p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VALUES</a:t>
            </a:r>
          </a:p>
          <a:p>
            <a:pPr algn="l" latinLnBrk="1"/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("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first_value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second_value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", …);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55C264B-6290-4745-882D-819927F0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997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T202_Template" id="{39D82ABA-158B-CC4F-8341-CB4BE71E0933}" vid="{027ABE4F-AB90-0C43-8EA3-72B3581221FA}"/>
    </a:ext>
  </a:extLst>
</a:theme>
</file>

<file path=ppt/theme/theme2.xml><?xml version="1.0" encoding="utf-8"?>
<a:theme xmlns:a="http://schemas.openxmlformats.org/drawingml/2006/main" name="Ion Boardroom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T202_Template" id="{39D82ABA-158B-CC4F-8341-CB4BE71E0933}" vid="{9DE789D6-519B-4941-B89B-65665DE815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32960</TotalTime>
  <Words>2809</Words>
  <Application>Microsoft Macintosh PowerPoint</Application>
  <PresentationFormat>On-screen Show (4:3)</PresentationFormat>
  <Paragraphs>516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Brush Script MT</vt:lpstr>
      <vt:lpstr>맑은 고딕</vt:lpstr>
      <vt:lpstr>Arial</vt:lpstr>
      <vt:lpstr>Calibri</vt:lpstr>
      <vt:lpstr>Calibri Light</vt:lpstr>
      <vt:lpstr>Century Gothic</vt:lpstr>
      <vt:lpstr>Courier New</vt:lpstr>
      <vt:lpstr>Wingdings</vt:lpstr>
      <vt:lpstr>Wingdings 2</vt:lpstr>
      <vt:lpstr>Wingdings 3</vt:lpstr>
      <vt:lpstr>Custom Design</vt:lpstr>
      <vt:lpstr>Ion Boardroom</vt:lpstr>
      <vt:lpstr>Secure Web Programming</vt:lpstr>
      <vt:lpstr>Topics</vt:lpstr>
      <vt:lpstr>What we have done</vt:lpstr>
      <vt:lpstr>Self Study 4 &amp; 5</vt:lpstr>
      <vt:lpstr>Review: HTML – PHP - MySQL</vt:lpstr>
      <vt:lpstr>Review: HTML Form with PHP</vt:lpstr>
      <vt:lpstr>Review: How to use the Database</vt:lpstr>
      <vt:lpstr>Review: PHP - MySQL</vt:lpstr>
      <vt:lpstr>Review: SQL Queries</vt:lpstr>
      <vt:lpstr>Last lecture</vt:lpstr>
      <vt:lpstr>Today’s Lecture</vt:lpstr>
      <vt:lpstr>SQL: Comparison operators</vt:lpstr>
      <vt:lpstr>SQL:  Aggregate Functions</vt:lpstr>
      <vt:lpstr>Aggregate functions Example</vt:lpstr>
      <vt:lpstr>SQL: JOIN &amp; UNION</vt:lpstr>
      <vt:lpstr>JOIN &amp; UNION Example</vt:lpstr>
      <vt:lpstr>To deal with errors in SQL</vt:lpstr>
      <vt:lpstr>1) Preprocessing</vt:lpstr>
      <vt:lpstr>2) Post Processing</vt:lpstr>
      <vt:lpstr>How to do pre/post processing</vt:lpstr>
      <vt:lpstr>Handling dates </vt:lpstr>
      <vt:lpstr>Manipulating dates </vt:lpstr>
      <vt:lpstr>Storing the information securely</vt:lpstr>
      <vt:lpstr>Storing the information securely</vt:lpstr>
      <vt:lpstr>PowerPoint Presentation</vt:lpstr>
      <vt:lpstr>Simple Online Transaction</vt:lpstr>
      <vt:lpstr>Shopping Mall DB-tables</vt:lpstr>
      <vt:lpstr>Structure of tables</vt:lpstr>
      <vt:lpstr>User View of the System</vt:lpstr>
      <vt:lpstr>Username/ Password Validation</vt:lpstr>
      <vt:lpstr>Username/ Password Validation</vt:lpstr>
      <vt:lpstr>Extract category list</vt:lpstr>
      <vt:lpstr>Extract category list</vt:lpstr>
      <vt:lpstr>Extract Item list with details (only selected category)</vt:lpstr>
      <vt:lpstr>Extract Item list with details (only selected category)</vt:lpstr>
      <vt:lpstr>Add Item in the database</vt:lpstr>
      <vt:lpstr>Add Item in the database</vt:lpstr>
      <vt:lpstr>PowerPoint Presentation</vt:lpstr>
      <vt:lpstr>Extract added items/Edit amount</vt:lpstr>
      <vt:lpstr>Extract added items/Edit amount</vt:lpstr>
      <vt:lpstr>PowerPoint Presentation</vt:lpstr>
      <vt:lpstr>Extract added items/Edit amount</vt:lpstr>
      <vt:lpstr>PowerPoint Presentation</vt:lpstr>
      <vt:lpstr>Check out and Process payment</vt:lpstr>
      <vt:lpstr>Check out and Process payment</vt:lpstr>
      <vt:lpstr>Check out and Process payment</vt:lpstr>
      <vt:lpstr>Check out and Process payment</vt:lpstr>
      <vt:lpstr>PowerPoint Presentation</vt:lpstr>
    </vt:vector>
  </TitlesOfParts>
  <Company>University of Tasmania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Secured Web Programming</dc:title>
  <dc:creator>Soyeon HAN</dc:creator>
  <cp:lastModifiedBy>Soon Ja Yeom</cp:lastModifiedBy>
  <cp:revision>349</cp:revision>
  <cp:lastPrinted>2015-02-24T02:13:19Z</cp:lastPrinted>
  <dcterms:created xsi:type="dcterms:W3CDTF">2013-11-07T09:10:10Z</dcterms:created>
  <dcterms:modified xsi:type="dcterms:W3CDTF">2018-03-26T09:03:29Z</dcterms:modified>
</cp:coreProperties>
</file>